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25" r:id="rId3"/>
    <p:sldId id="257" r:id="rId4"/>
    <p:sldId id="416" r:id="rId5"/>
    <p:sldId id="415" r:id="rId6"/>
    <p:sldId id="417" r:id="rId7"/>
    <p:sldId id="442" r:id="rId8"/>
    <p:sldId id="418" r:id="rId9"/>
    <p:sldId id="421" r:id="rId10"/>
    <p:sldId id="419" r:id="rId11"/>
    <p:sldId id="420" r:id="rId12"/>
    <p:sldId id="422" r:id="rId13"/>
    <p:sldId id="443" r:id="rId14"/>
    <p:sldId id="423" r:id="rId15"/>
    <p:sldId id="424" r:id="rId16"/>
    <p:sldId id="425" r:id="rId17"/>
    <p:sldId id="426" r:id="rId18"/>
    <p:sldId id="448" r:id="rId19"/>
    <p:sldId id="427" r:id="rId20"/>
    <p:sldId id="428" r:id="rId21"/>
    <p:sldId id="440" r:id="rId22"/>
    <p:sldId id="444" r:id="rId23"/>
    <p:sldId id="441" r:id="rId24"/>
    <p:sldId id="434" r:id="rId25"/>
    <p:sldId id="436" r:id="rId26"/>
    <p:sldId id="437" r:id="rId27"/>
    <p:sldId id="438" r:id="rId28"/>
    <p:sldId id="439" r:id="rId29"/>
    <p:sldId id="445" r:id="rId30"/>
    <p:sldId id="446" r:id="rId31"/>
    <p:sldId id="447" r:id="rId32"/>
    <p:sldId id="329" r:id="rId33"/>
    <p:sldId id="38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87" autoAdjust="0"/>
    <p:restoredTop sz="94753"/>
  </p:normalViewPr>
  <p:slideViewPr>
    <p:cSldViewPr snapToGrid="0">
      <p:cViewPr varScale="1">
        <p:scale>
          <a:sx n="198" d="100"/>
          <a:sy n="198" d="100"/>
        </p:scale>
        <p:origin x="1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8862-ABC6-F442-A9AB-52589C92245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E3911-800D-9B48-957C-DF27616D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1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18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40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9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90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0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07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3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5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06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7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3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9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AE5EE-BD02-4582-8D5D-17FD1802B58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graffiti, colorful&#10;&#10;Description automatically generated">
            <a:extLst>
              <a:ext uri="{FF2B5EF4-FFF2-40B4-BE49-F238E27FC236}">
                <a16:creationId xmlns:a16="http://schemas.microsoft.com/office/drawing/2014/main" id="{BE75655D-2788-4108-8128-0D1414FB0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317"/>
            <a:ext cx="9144000" cy="56621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D897DD-829B-40F7-9C60-83080AB69481}"/>
              </a:ext>
            </a:extLst>
          </p:cNvPr>
          <p:cNvGrpSpPr/>
          <p:nvPr/>
        </p:nvGrpSpPr>
        <p:grpSpPr>
          <a:xfrm>
            <a:off x="5653114" y="4812712"/>
            <a:ext cx="3177601" cy="883945"/>
            <a:chOff x="2509081" y="4012288"/>
            <a:chExt cx="3177601" cy="8839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DB51D-0EF4-4606-9197-58B3A84DEB4A}"/>
                </a:ext>
              </a:extLst>
            </p:cNvPr>
            <p:cNvSpPr/>
            <p:nvPr/>
          </p:nvSpPr>
          <p:spPr>
            <a:xfrm>
              <a:off x="2584237" y="4012288"/>
              <a:ext cx="3025672" cy="883945"/>
            </a:xfrm>
            <a:prstGeom prst="rect">
              <a:avLst/>
            </a:prstGeom>
            <a:solidFill>
              <a:schemeClr val="bg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F93FB7D-B1B9-43CC-917B-7453F6C17F21}"/>
                </a:ext>
              </a:extLst>
            </p:cNvPr>
            <p:cNvSpPr txBox="1">
              <a:spLocks/>
            </p:cNvSpPr>
            <p:nvPr/>
          </p:nvSpPr>
          <p:spPr>
            <a:xfrm>
              <a:off x="2671608" y="4049617"/>
              <a:ext cx="2852545" cy="354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Ian Breckheimer, PhD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258DA1-0DA5-42B7-AC2F-39E584347F8F}"/>
                </a:ext>
              </a:extLst>
            </p:cNvPr>
            <p:cNvSpPr/>
            <p:nvPr/>
          </p:nvSpPr>
          <p:spPr>
            <a:xfrm>
              <a:off x="2509081" y="4311458"/>
              <a:ext cx="31776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RMBL Staff Research Scientist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</a:rPr>
                <a:t>@ibreckhe | ikb@rmbl.org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5E54D6-7BEC-476A-9807-BFD0EC21B4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45382"/>
            <a:ext cx="9144000" cy="8208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7CF6DD-7FD7-4D03-AEE6-A4D260B3E4CD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8868003D-383A-4FCF-B272-92CFC0538BE7}"/>
              </a:ext>
            </a:extLst>
          </p:cNvPr>
          <p:cNvSpPr txBox="1">
            <a:spLocks/>
          </p:cNvSpPr>
          <p:nvPr/>
        </p:nvSpPr>
        <p:spPr>
          <a:xfrm>
            <a:off x="756880" y="2846122"/>
            <a:ext cx="4002677" cy="820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Webinar 5: Spatial Prediction Using Remote Sensing</a:t>
            </a:r>
          </a:p>
        </p:txBody>
      </p:sp>
    </p:spTree>
    <p:extLst>
      <p:ext uri="{BB962C8B-B14F-4D97-AF65-F5344CB8AC3E}">
        <p14:creationId xmlns:p14="http://schemas.microsoft.com/office/powerpoint/2010/main" val="30347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4EC1-7700-4D45-865C-2F39415F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76" y="131665"/>
            <a:ext cx="8077336" cy="886497"/>
          </a:xfrm>
        </p:spPr>
        <p:txBody>
          <a:bodyPr>
            <a:normAutofit/>
          </a:bodyPr>
          <a:lstStyle/>
          <a:p>
            <a:r>
              <a:rPr lang="en-US" sz="3200" dirty="0"/>
              <a:t>Challenges: interpolation and extrapolation</a:t>
            </a:r>
          </a:p>
        </p:txBody>
      </p:sp>
      <p:pic>
        <p:nvPicPr>
          <p:cNvPr id="3074" name="Picture 2" descr="Study: When A Goat Climbs An Argan Tree And Eats Its Fruit, What Happens To  The Seed? : Goats and Soda : NPR">
            <a:extLst>
              <a:ext uri="{FF2B5EF4-FFF2-40B4-BE49-F238E27FC236}">
                <a16:creationId xmlns:a16="http://schemas.microsoft.com/office/drawing/2014/main" id="{7368A99D-8C2C-4548-8CCC-08FCD48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9472" y="1690689"/>
            <a:ext cx="6725055" cy="446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32B786-51D7-6C4A-BA11-3D62E541895D}"/>
              </a:ext>
            </a:extLst>
          </p:cNvPr>
          <p:cNvSpPr txBox="1"/>
          <p:nvPr/>
        </p:nvSpPr>
        <p:spPr>
          <a:xfrm>
            <a:off x="7934527" y="6521295"/>
            <a:ext cx="846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Image: NPR</a:t>
            </a:r>
          </a:p>
        </p:txBody>
      </p:sp>
    </p:spTree>
    <p:extLst>
      <p:ext uri="{BB962C8B-B14F-4D97-AF65-F5344CB8AC3E}">
        <p14:creationId xmlns:p14="http://schemas.microsoft.com/office/powerpoint/2010/main" val="273990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6487-BC78-DA4B-88C5-7B5BFB2A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59521"/>
          </a:xfrm>
        </p:spPr>
        <p:txBody>
          <a:bodyPr>
            <a:normAutofit/>
          </a:bodyPr>
          <a:lstStyle/>
          <a:p>
            <a:r>
              <a:rPr lang="en-US" sz="3200" dirty="0"/>
              <a:t>Challenges: dealing with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80B07-755A-5142-A626-EB4E8016CC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76" y="1648593"/>
            <a:ext cx="8268511" cy="409951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F7DD221-A97B-A54E-8CE8-879AF047D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01105" y="3374094"/>
            <a:ext cx="2708391" cy="22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CCCBC-D478-E24E-BAB3-A35A29130CFD}"/>
              </a:ext>
            </a:extLst>
          </p:cNvPr>
          <p:cNvSpPr txBox="1"/>
          <p:nvPr/>
        </p:nvSpPr>
        <p:spPr>
          <a:xfrm>
            <a:off x="6634263" y="6492874"/>
            <a:ext cx="2387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Images: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soilgrids.org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Hengl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201071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955798" y="1475358"/>
            <a:ext cx="496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should you use your field data to make maps?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084741"/>
            <a:ext cx="555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spatial prediction a unique challenge?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2955797" y="2685732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core concepts do I need to know to succeed?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2913049" y="3347683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basic workflow for spatial prediction?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7" y="4936560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vegetation deciduousness from imagery and LiDAR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D648F-050D-8745-A367-192DC9C75F6B}"/>
              </a:ext>
            </a:extLst>
          </p:cNvPr>
          <p:cNvSpPr txBox="1"/>
          <p:nvPr/>
        </p:nvSpPr>
        <p:spPr>
          <a:xfrm>
            <a:off x="2936799" y="398472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some common missteps?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7D5BA-1C77-3E4E-B537-0B8E2C342049}"/>
              </a:ext>
            </a:extLst>
          </p:cNvPr>
          <p:cNvSpPr/>
          <p:nvPr/>
        </p:nvSpPr>
        <p:spPr>
          <a:xfrm>
            <a:off x="2936799" y="2652804"/>
            <a:ext cx="5002952" cy="43518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95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663C-9886-5D44-9F49-E940EE0A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7095"/>
          </a:xfrm>
        </p:spPr>
        <p:txBody>
          <a:bodyPr>
            <a:normAutofit/>
          </a:bodyPr>
          <a:lstStyle/>
          <a:p>
            <a:r>
              <a:rPr lang="en-US" sz="3200" dirty="0"/>
              <a:t>Core concept: inference vs prediction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370C8E-EFB7-7447-A3AE-A262DBF4E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22" r="24396" b="5466"/>
          <a:stretch/>
        </p:blipFill>
        <p:spPr bwMode="auto">
          <a:xfrm>
            <a:off x="1746671" y="1541834"/>
            <a:ext cx="5650658" cy="450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980347D-F2BA-B04A-8975-197E2174EB32}"/>
              </a:ext>
            </a:extLst>
          </p:cNvPr>
          <p:cNvSpPr/>
          <p:nvPr/>
        </p:nvSpPr>
        <p:spPr>
          <a:xfrm>
            <a:off x="2412460" y="2146570"/>
            <a:ext cx="1673157" cy="5123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4F5E91-8D36-194E-8BAE-557024D1D4DC}"/>
              </a:ext>
            </a:extLst>
          </p:cNvPr>
          <p:cNvSpPr/>
          <p:nvPr/>
        </p:nvSpPr>
        <p:spPr>
          <a:xfrm>
            <a:off x="5038930" y="2078477"/>
            <a:ext cx="1832000" cy="5609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8D231-58F7-DA42-915A-EA8DA21BE236}"/>
              </a:ext>
            </a:extLst>
          </p:cNvPr>
          <p:cNvSpPr txBox="1"/>
          <p:nvPr/>
        </p:nvSpPr>
        <p:spPr>
          <a:xfrm>
            <a:off x="2298438" y="2135674"/>
            <a:ext cx="1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902030302020204" pitchFamily="66" charset="0"/>
              </a:rPr>
              <a:t>Is this pattern real? </a:t>
            </a:r>
          </a:p>
          <a:p>
            <a:r>
              <a:rPr lang="en-US" sz="1400" dirty="0">
                <a:latin typeface="Comic Sans MS" panose="030F0902030302020204" pitchFamily="66" charset="0"/>
              </a:rPr>
              <a:t>What’s causing it?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BF3AE-E6A6-EA45-A100-9EB9569AB59A}"/>
              </a:ext>
            </a:extLst>
          </p:cNvPr>
          <p:cNvSpPr txBox="1"/>
          <p:nvPr/>
        </p:nvSpPr>
        <p:spPr>
          <a:xfrm>
            <a:off x="4911940" y="2130357"/>
            <a:ext cx="2189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902030302020204" pitchFamily="66" charset="0"/>
              </a:rPr>
              <a:t>Is this pattern useful? </a:t>
            </a:r>
          </a:p>
          <a:p>
            <a:r>
              <a:rPr lang="en-US" sz="1400" dirty="0">
                <a:latin typeface="Comic Sans MS" panose="030F0902030302020204" pitchFamily="66" charset="0"/>
              </a:rPr>
              <a:t>How stable is 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D1E3F-E143-204D-8355-DD9EF9A91264}"/>
              </a:ext>
            </a:extLst>
          </p:cNvPr>
          <p:cNvSpPr txBox="1"/>
          <p:nvPr/>
        </p:nvSpPr>
        <p:spPr>
          <a:xfrm>
            <a:off x="2629535" y="1255639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Inference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A2ED7-1462-4740-B75E-84A563C23D51}"/>
              </a:ext>
            </a:extLst>
          </p:cNvPr>
          <p:cNvSpPr txBox="1"/>
          <p:nvPr/>
        </p:nvSpPr>
        <p:spPr>
          <a:xfrm>
            <a:off x="5307888" y="12556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5D3465-7D13-5748-9571-DB06AA979EC5}"/>
              </a:ext>
            </a:extLst>
          </p:cNvPr>
          <p:cNvSpPr/>
          <p:nvPr/>
        </p:nvSpPr>
        <p:spPr>
          <a:xfrm>
            <a:off x="4572000" y="1255639"/>
            <a:ext cx="3670570" cy="503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5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663C-9886-5D44-9F49-E940EE0A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6484"/>
            <a:ext cx="7886700" cy="75679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Core concept: features (predictors or covariates)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25BBC-D476-7D4F-8522-845D2E3B050D}"/>
              </a:ext>
            </a:extLst>
          </p:cNvPr>
          <p:cNvSpPr txBox="1"/>
          <p:nvPr/>
        </p:nvSpPr>
        <p:spPr>
          <a:xfrm>
            <a:off x="1893650" y="1272834"/>
            <a:ext cx="18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59384-8630-714A-95EF-193641954C3D}"/>
              </a:ext>
            </a:extLst>
          </p:cNvPr>
          <p:cNvSpPr txBox="1"/>
          <p:nvPr/>
        </p:nvSpPr>
        <p:spPr>
          <a:xfrm>
            <a:off x="6081014" y="1272834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382DD-484F-0D46-9B1B-5CE4FA18F39B}"/>
              </a:ext>
            </a:extLst>
          </p:cNvPr>
          <p:cNvSpPr txBox="1"/>
          <p:nvPr/>
        </p:nvSpPr>
        <p:spPr>
          <a:xfrm>
            <a:off x="6137696" y="3938846"/>
            <a:ext cx="19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5A9C9C-4DDD-E747-AB09-E0FFC8577E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816"/>
          <a:stretch/>
        </p:blipFill>
        <p:spPr>
          <a:xfrm>
            <a:off x="5657000" y="1661607"/>
            <a:ext cx="2611511" cy="1966289"/>
          </a:xfrm>
          <a:prstGeom prst="rect">
            <a:avLst/>
          </a:prstGeom>
        </p:spPr>
      </p:pic>
      <p:pic>
        <p:nvPicPr>
          <p:cNvPr id="7170" name="Picture 2" descr="RiFCN: Recurrent Network in Fully Convolutional Network for Semantic  Segmentation of High Resolution Remote Sensing Images">
            <a:extLst>
              <a:ext uri="{FF2B5EF4-FFF2-40B4-BE49-F238E27FC236}">
                <a16:creationId xmlns:a16="http://schemas.microsoft.com/office/drawing/2014/main" id="{3CD5A7FF-EDE2-7047-B634-82C1BCEFC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40420" y="4332952"/>
            <a:ext cx="2005747" cy="17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'm dreaming of a white Christmas…. – lisakimmorley.com">
            <a:extLst>
              <a:ext uri="{FF2B5EF4-FFF2-40B4-BE49-F238E27FC236}">
                <a16:creationId xmlns:a16="http://schemas.microsoft.com/office/drawing/2014/main" id="{DF0E3536-4A80-3C48-A11F-1C9596FA3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9298" y="1757910"/>
            <a:ext cx="2050217" cy="196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49EBED-A82B-D142-A0F1-2F5A21A31A49}"/>
              </a:ext>
            </a:extLst>
          </p:cNvPr>
          <p:cNvSpPr txBox="1"/>
          <p:nvPr/>
        </p:nvSpPr>
        <p:spPr>
          <a:xfrm>
            <a:off x="5912025" y="6511378"/>
            <a:ext cx="3231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Images: Lisa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Kimmorly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Millikan et al. 2019,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GroundAI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65DF2-AE6C-4740-8CC6-85E7EDA52642}"/>
              </a:ext>
            </a:extLst>
          </p:cNvPr>
          <p:cNvSpPr txBox="1"/>
          <p:nvPr/>
        </p:nvSpPr>
        <p:spPr>
          <a:xfrm>
            <a:off x="1759298" y="4107143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Temporal Features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F3AD957-3C81-6C4D-A08D-9592634EF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9298" y="4468685"/>
            <a:ext cx="2003899" cy="178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1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663C-9886-5D44-9F49-E940EE0A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7887"/>
          </a:xfrm>
        </p:spPr>
        <p:txBody>
          <a:bodyPr>
            <a:normAutofit/>
          </a:bodyPr>
          <a:lstStyle/>
          <a:p>
            <a:r>
              <a:rPr lang="en-US" sz="3200" dirty="0"/>
              <a:t>Core concept: loss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6F8DD-72B0-384D-878D-F02BA55BA57A}"/>
              </a:ext>
            </a:extLst>
          </p:cNvPr>
          <p:cNvSpPr txBox="1"/>
          <p:nvPr/>
        </p:nvSpPr>
        <p:spPr>
          <a:xfrm>
            <a:off x="1961959" y="2139354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= “badness”</a:t>
            </a:r>
          </a:p>
        </p:txBody>
      </p:sp>
      <p:pic>
        <p:nvPicPr>
          <p:cNvPr id="8194" name="Picture 2" descr="Stochastic Gradient Descent with Tensorflow and Keras Framework | by  Athimung S | Medium">
            <a:extLst>
              <a:ext uri="{FF2B5EF4-FFF2-40B4-BE49-F238E27FC236}">
                <a16:creationId xmlns:a16="http://schemas.microsoft.com/office/drawing/2014/main" id="{E34A3E59-EF6E-2640-A192-973A8BC2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718" y="2574268"/>
            <a:ext cx="3586669" cy="269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g2">
            <a:extLst>
              <a:ext uri="{FF2B5EF4-FFF2-40B4-BE49-F238E27FC236}">
                <a16:creationId xmlns:a16="http://schemas.microsoft.com/office/drawing/2014/main" id="{4D61FED7-EEC9-9B42-972A-6B1D1BEE0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7457" y="4303692"/>
            <a:ext cx="3148683" cy="15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03F99-BA05-104F-99A8-506AF7D6BE88}"/>
              </a:ext>
            </a:extLst>
          </p:cNvPr>
          <p:cNvSpPr txBox="1"/>
          <p:nvPr/>
        </p:nvSpPr>
        <p:spPr>
          <a:xfrm>
            <a:off x="5418549" y="3919269"/>
            <a:ext cx="364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functions must be differentiable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3E656-4458-FF44-815A-E3CC8E704674}"/>
              </a:ext>
            </a:extLst>
          </p:cNvPr>
          <p:cNvSpPr txBox="1"/>
          <p:nvPr/>
        </p:nvSpPr>
        <p:spPr>
          <a:xfrm>
            <a:off x="5463944" y="1426517"/>
            <a:ext cx="279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functions encode goals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26B44-1794-9F44-90E1-DACC485FF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829" y="2082625"/>
            <a:ext cx="2768600" cy="34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1C4817-9315-E24B-96C4-DD2BEA9634F4}"/>
              </a:ext>
            </a:extLst>
          </p:cNvPr>
          <p:cNvSpPr txBox="1"/>
          <p:nvPr/>
        </p:nvSpPr>
        <p:spPr>
          <a:xfrm>
            <a:off x="6307759" y="6492874"/>
            <a:ext cx="27574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Images: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</a:rPr>
              <a:t>Athimung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 S, Applied Calculus, 8th ed</a:t>
            </a:r>
          </a:p>
        </p:txBody>
      </p:sp>
    </p:spTree>
    <p:extLst>
      <p:ext uri="{BB962C8B-B14F-4D97-AF65-F5344CB8AC3E}">
        <p14:creationId xmlns:p14="http://schemas.microsoft.com/office/powerpoint/2010/main" val="23174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F6F2-6854-784F-B82A-52011A3B9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97850" cy="704917"/>
          </a:xfrm>
        </p:spPr>
        <p:txBody>
          <a:bodyPr>
            <a:normAutofit/>
          </a:bodyPr>
          <a:lstStyle/>
          <a:p>
            <a:r>
              <a:rPr lang="en-US" sz="3200" dirty="0"/>
              <a:t>Core concept: fitting and overfitting</a:t>
            </a:r>
          </a:p>
        </p:txBody>
      </p:sp>
      <p:pic>
        <p:nvPicPr>
          <p:cNvPr id="9218" name="Picture 2" descr="Zero to Hero in Machine Learning with Keras">
            <a:extLst>
              <a:ext uri="{FF2B5EF4-FFF2-40B4-BE49-F238E27FC236}">
                <a16:creationId xmlns:a16="http://schemas.microsoft.com/office/drawing/2014/main" id="{11EBDA64-CEA2-AA4C-8D82-B9FCD1AB3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824" y="2127115"/>
            <a:ext cx="4686095" cy="373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45A884E8-399E-9546-8049-7B0C16BD4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44511" y="2127115"/>
            <a:ext cx="2764360" cy="373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698221-DD30-3447-8295-159987F51EE9}"/>
              </a:ext>
            </a:extLst>
          </p:cNvPr>
          <p:cNvSpPr txBox="1"/>
          <p:nvPr/>
        </p:nvSpPr>
        <p:spPr>
          <a:xfrm>
            <a:off x="3126766" y="4539574"/>
            <a:ext cx="11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9E9B9-A026-4D4A-A0CC-226224721179}"/>
              </a:ext>
            </a:extLst>
          </p:cNvPr>
          <p:cNvSpPr txBox="1"/>
          <p:nvPr/>
        </p:nvSpPr>
        <p:spPr>
          <a:xfrm>
            <a:off x="6134911" y="1757783"/>
            <a:ext cx="167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Cross-validation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404EB-3BB8-BF46-8BBE-A35A6C807F84}"/>
              </a:ext>
            </a:extLst>
          </p:cNvPr>
          <p:cNvSpPr txBox="1"/>
          <p:nvPr/>
        </p:nvSpPr>
        <p:spPr>
          <a:xfrm>
            <a:off x="7335780" y="6492874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Images: Yash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Kandewahl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FAAA-DC51-7B42-8AFF-0A1F8441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0857"/>
          </a:xfrm>
        </p:spPr>
        <p:txBody>
          <a:bodyPr>
            <a:normAutofit/>
          </a:bodyPr>
          <a:lstStyle/>
          <a:p>
            <a:r>
              <a:rPr lang="en-US" sz="3200" dirty="0"/>
              <a:t>Core concept: precision and bias</a:t>
            </a:r>
          </a:p>
        </p:txBody>
      </p:sp>
      <p:pic>
        <p:nvPicPr>
          <p:cNvPr id="10242" name="Picture 2" descr="Evaluation of the estimate bias magnitude of the Rao's quadratic diversity  index [PeerJ]">
            <a:extLst>
              <a:ext uri="{FF2B5EF4-FFF2-40B4-BE49-F238E27FC236}">
                <a16:creationId xmlns:a16="http://schemas.microsoft.com/office/drawing/2014/main" id="{C492D1FF-322E-E54D-A3E3-0E03258D9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964" y="1646623"/>
            <a:ext cx="5181226" cy="422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57D10-D5F4-CA4A-AD49-79E7410D854A}"/>
              </a:ext>
            </a:extLst>
          </p:cNvPr>
          <p:cNvSpPr txBox="1"/>
          <p:nvPr/>
        </p:nvSpPr>
        <p:spPr>
          <a:xfrm>
            <a:off x="7418962" y="6492874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Image: Chen et al. 2018</a:t>
            </a:r>
          </a:p>
        </p:txBody>
      </p:sp>
    </p:spTree>
    <p:extLst>
      <p:ext uri="{BB962C8B-B14F-4D97-AF65-F5344CB8AC3E}">
        <p14:creationId xmlns:p14="http://schemas.microsoft.com/office/powerpoint/2010/main" val="1445602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FAAA-DC51-7B42-8AFF-0A1F8441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0857"/>
          </a:xfrm>
        </p:spPr>
        <p:txBody>
          <a:bodyPr>
            <a:normAutofit/>
          </a:bodyPr>
          <a:lstStyle/>
          <a:p>
            <a:r>
              <a:rPr lang="en-US" sz="3200" dirty="0"/>
              <a:t>Core concepts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91928-3A6A-C343-B2C4-74359CCFBA02}"/>
              </a:ext>
            </a:extLst>
          </p:cNvPr>
          <p:cNvSpPr txBox="1"/>
          <p:nvPr/>
        </p:nvSpPr>
        <p:spPr>
          <a:xfrm>
            <a:off x="1335932" y="2083924"/>
            <a:ext cx="64721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models use </a:t>
            </a:r>
            <a:r>
              <a:rPr lang="en-US" b="1" dirty="0"/>
              <a:t>features</a:t>
            </a:r>
            <a:r>
              <a:rPr lang="en-US" dirty="0"/>
              <a:t> to learn a task and make </a:t>
            </a:r>
            <a:r>
              <a:rPr lang="en-US" b="1" dirty="0"/>
              <a:t>predictions</a:t>
            </a:r>
            <a:r>
              <a:rPr lang="en-US" dirty="0"/>
              <a:t> by minimizing a </a:t>
            </a:r>
            <a:r>
              <a:rPr lang="en-US" b="1" dirty="0"/>
              <a:t>loss function</a:t>
            </a:r>
            <a:r>
              <a:rPr lang="en-US" dirty="0"/>
              <a:t>. They don’t care about statistical significance.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models are really good at making predictions on training data, but can </a:t>
            </a:r>
            <a:r>
              <a:rPr lang="en-US" b="1" dirty="0"/>
              <a:t>overfit</a:t>
            </a:r>
            <a:r>
              <a:rPr lang="en-US" dirty="0"/>
              <a:t>. This means you always want to evaluate a model on independent data, sometimes by </a:t>
            </a:r>
            <a:r>
              <a:rPr lang="en-US" b="1" dirty="0"/>
              <a:t>cross-validation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accurate</a:t>
            </a:r>
            <a:r>
              <a:rPr lang="en-US" dirty="0"/>
              <a:t> model gives </a:t>
            </a:r>
            <a:r>
              <a:rPr lang="en-US" b="1" dirty="0"/>
              <a:t>precise</a:t>
            </a:r>
            <a:r>
              <a:rPr lang="en-US" dirty="0"/>
              <a:t> and </a:t>
            </a:r>
            <a:r>
              <a:rPr lang="en-US" b="1" dirty="0"/>
              <a:t>unbiased</a:t>
            </a:r>
            <a:r>
              <a:rPr lang="en-US" dirty="0"/>
              <a:t> predictions.</a:t>
            </a:r>
          </a:p>
        </p:txBody>
      </p:sp>
    </p:spTree>
    <p:extLst>
      <p:ext uri="{BB962C8B-B14F-4D97-AF65-F5344CB8AC3E}">
        <p14:creationId xmlns:p14="http://schemas.microsoft.com/office/powerpoint/2010/main" val="3131977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955798" y="1475358"/>
            <a:ext cx="496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should you use your field data to make maps?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084741"/>
            <a:ext cx="555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spatial prediction a unique challenge?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2955797" y="2685732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core concepts do I need to know to succeed?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2913049" y="3347683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basic workflow for spatial prediction?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7" y="5059476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vegetation deciduousness from imagery and LiDAR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D648F-050D-8745-A367-192DC9C75F6B}"/>
              </a:ext>
            </a:extLst>
          </p:cNvPr>
          <p:cNvSpPr txBox="1"/>
          <p:nvPr/>
        </p:nvSpPr>
        <p:spPr>
          <a:xfrm>
            <a:off x="2936799" y="398472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some common missteps?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7D5BA-1C77-3E4E-B537-0B8E2C342049}"/>
              </a:ext>
            </a:extLst>
          </p:cNvPr>
          <p:cNvSpPr/>
          <p:nvPr/>
        </p:nvSpPr>
        <p:spPr>
          <a:xfrm>
            <a:off x="2917697" y="3314313"/>
            <a:ext cx="5002952" cy="43518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0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3C65-E02E-2348-99A5-D7937CDF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36" y="2915837"/>
            <a:ext cx="2535464" cy="834346"/>
          </a:xfrm>
        </p:spPr>
        <p:txBody>
          <a:bodyPr>
            <a:normAutofit fontScale="90000"/>
          </a:bodyPr>
          <a:lstStyle/>
          <a:p>
            <a:r>
              <a:rPr lang="en-US" dirty="0"/>
              <a:t>Webinar </a:t>
            </a:r>
            <a:br>
              <a:rPr lang="en-US" dirty="0"/>
            </a:br>
            <a:r>
              <a:rPr lang="en-US" dirty="0"/>
              <a:t>Schedule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21BA5-BD7D-2B48-B491-4FA1DCF58856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63BC8-50E6-124D-8E5F-04CAADEB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95352"/>
            <a:ext cx="3403600" cy="5709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9664B9-7C00-B242-840D-557A6DC1E6B8}"/>
              </a:ext>
            </a:extLst>
          </p:cNvPr>
          <p:cNvSpPr/>
          <p:nvPr/>
        </p:nvSpPr>
        <p:spPr>
          <a:xfrm>
            <a:off x="4572000" y="4695765"/>
            <a:ext cx="3541486" cy="93154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FAAA-DC51-7B42-8AFF-0A1F8441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3331"/>
          </a:xfrm>
        </p:spPr>
        <p:txBody>
          <a:bodyPr>
            <a:normAutofit/>
          </a:bodyPr>
          <a:lstStyle/>
          <a:p>
            <a:r>
              <a:rPr lang="en-US" sz="3200" dirty="0"/>
              <a:t>General spatial prediction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30ACC-996D-824D-94B6-D633D1A032C2}"/>
              </a:ext>
            </a:extLst>
          </p:cNvPr>
          <p:cNvSpPr txBox="1"/>
          <p:nvPr/>
        </p:nvSpPr>
        <p:spPr>
          <a:xfrm>
            <a:off x="953311" y="2094687"/>
            <a:ext cx="927049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Collect </a:t>
            </a:r>
          </a:p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DE295-98E1-5C4C-A6C3-B25022D16086}"/>
              </a:ext>
            </a:extLst>
          </p:cNvPr>
          <p:cNvSpPr txBox="1"/>
          <p:nvPr/>
        </p:nvSpPr>
        <p:spPr>
          <a:xfrm>
            <a:off x="2405378" y="2233187"/>
            <a:ext cx="108715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Assemble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315C1-47A5-8745-A9A1-C6A6F0411D15}"/>
              </a:ext>
            </a:extLst>
          </p:cNvPr>
          <p:cNvSpPr txBox="1"/>
          <p:nvPr/>
        </p:nvSpPr>
        <p:spPr>
          <a:xfrm>
            <a:off x="3983541" y="2235566"/>
            <a:ext cx="113005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Transform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D6FB7-3691-2546-A73B-3024EA9D6F18}"/>
              </a:ext>
            </a:extLst>
          </p:cNvPr>
          <p:cNvSpPr txBox="1"/>
          <p:nvPr/>
        </p:nvSpPr>
        <p:spPr>
          <a:xfrm>
            <a:off x="2520302" y="3562768"/>
            <a:ext cx="968535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Fit a</a:t>
            </a:r>
          </a:p>
          <a:p>
            <a:pPr algn="ctr"/>
            <a:r>
              <a:rPr lang="en-US" dirty="0"/>
              <a:t>Baseline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D8C40-7899-EB46-97D1-3FB79AF64CF7}"/>
              </a:ext>
            </a:extLst>
          </p:cNvPr>
          <p:cNvSpPr txBox="1"/>
          <p:nvPr/>
        </p:nvSpPr>
        <p:spPr>
          <a:xfrm>
            <a:off x="2948956" y="5173127"/>
            <a:ext cx="1409553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Validate with</a:t>
            </a:r>
          </a:p>
          <a:p>
            <a:pPr algn="ctr"/>
            <a:r>
              <a:rPr lang="en-US" dirty="0"/>
              <a:t>Independent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544D0-1A41-4949-971B-725BD24603D8}"/>
              </a:ext>
            </a:extLst>
          </p:cNvPr>
          <p:cNvSpPr txBox="1"/>
          <p:nvPr/>
        </p:nvSpPr>
        <p:spPr>
          <a:xfrm>
            <a:off x="3979590" y="3564658"/>
            <a:ext cx="1223999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Fit, tune &amp;</a:t>
            </a:r>
          </a:p>
          <a:p>
            <a:pPr algn="ctr"/>
            <a:r>
              <a:rPr lang="en-US" dirty="0"/>
              <a:t>compare</a:t>
            </a:r>
          </a:p>
          <a:p>
            <a:pPr algn="ctr"/>
            <a:r>
              <a:rPr lang="en-US" dirty="0"/>
              <a:t>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E8663-AB74-4643-B9BD-AD29099F4A66}"/>
              </a:ext>
            </a:extLst>
          </p:cNvPr>
          <p:cNvSpPr txBox="1"/>
          <p:nvPr/>
        </p:nvSpPr>
        <p:spPr>
          <a:xfrm>
            <a:off x="5724789" y="3704090"/>
            <a:ext cx="122399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</a:t>
            </a:r>
          </a:p>
          <a:p>
            <a:pPr algn="ctr"/>
            <a:r>
              <a:rPr lang="en-US" dirty="0"/>
              <a:t>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3B4E0-3733-1149-A1EA-5D073E8B4434}"/>
              </a:ext>
            </a:extLst>
          </p:cNvPr>
          <p:cNvSpPr txBox="1"/>
          <p:nvPr/>
        </p:nvSpPr>
        <p:spPr>
          <a:xfrm>
            <a:off x="7330261" y="3705472"/>
            <a:ext cx="122399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Post-processing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4F7FF1-9F9E-C746-95EA-54881E2A273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80360" y="2556352"/>
            <a:ext cx="525018" cy="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7C392C9-218F-DD42-93B7-C053DC8B6F17}"/>
              </a:ext>
            </a:extLst>
          </p:cNvPr>
          <p:cNvCxnSpPr/>
          <p:nvPr/>
        </p:nvCxnSpPr>
        <p:spPr>
          <a:xfrm>
            <a:off x="3458523" y="2556351"/>
            <a:ext cx="525018" cy="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40217C-D8CE-CA45-ADE8-8873083B0459}"/>
              </a:ext>
            </a:extLst>
          </p:cNvPr>
          <p:cNvCxnSpPr>
            <a:endCxn id="7" idx="0"/>
          </p:cNvCxnSpPr>
          <p:nvPr/>
        </p:nvCxnSpPr>
        <p:spPr>
          <a:xfrm flipH="1">
            <a:off x="3004570" y="2886003"/>
            <a:ext cx="1543997" cy="67676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082D67A-3944-924B-BA25-25FF4FFDF89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488837" y="4024433"/>
            <a:ext cx="490753" cy="189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C126F9E6-84C5-9748-BB2E-8861F614C11A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203589" y="4026323"/>
            <a:ext cx="521200" cy="93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682AEB7-0443-0F41-BD50-8EF442DB0185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48788" y="4027256"/>
            <a:ext cx="381473" cy="138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47DD29-AFD9-E24A-923C-13A1DFA1B7B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004570" y="4486098"/>
            <a:ext cx="649163" cy="68702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A2AFCF-7F55-1C4C-938F-56FFCB15FAE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3653733" y="4487988"/>
            <a:ext cx="937857" cy="68513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099998A-7BA3-5641-B812-7921FDEA1A75}"/>
              </a:ext>
            </a:extLst>
          </p:cNvPr>
          <p:cNvCxnSpPr>
            <a:cxnSpLocks/>
            <a:stCxn id="7" idx="1"/>
            <a:endCxn id="4" idx="2"/>
          </p:cNvCxnSpPr>
          <p:nvPr/>
        </p:nvCxnSpPr>
        <p:spPr>
          <a:xfrm rot="10800000">
            <a:off x="1416836" y="3018017"/>
            <a:ext cx="1103466" cy="1006416"/>
          </a:xfrm>
          <a:prstGeom prst="bent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50594A2C-F38D-8D46-A4DE-5F7EA527FF2A}"/>
              </a:ext>
            </a:extLst>
          </p:cNvPr>
          <p:cNvCxnSpPr>
            <a:cxnSpLocks/>
            <a:stCxn id="13" idx="0"/>
            <a:endCxn id="4" idx="0"/>
          </p:cNvCxnSpPr>
          <p:nvPr/>
        </p:nvCxnSpPr>
        <p:spPr>
          <a:xfrm rot="16200000" flipV="1">
            <a:off x="3874157" y="-362633"/>
            <a:ext cx="1610785" cy="6525425"/>
          </a:xfrm>
          <a:prstGeom prst="bentConnector3">
            <a:avLst>
              <a:gd name="adj1" fmla="val 114192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2A33928-6E6A-0847-B73F-2AE13C8C8F59}"/>
              </a:ext>
            </a:extLst>
          </p:cNvPr>
          <p:cNvCxnSpPr>
            <a:cxnSpLocks/>
            <a:stCxn id="13" idx="0"/>
            <a:endCxn id="10" idx="0"/>
          </p:cNvCxnSpPr>
          <p:nvPr/>
        </p:nvCxnSpPr>
        <p:spPr>
          <a:xfrm rot="16200000" flipV="1">
            <a:off x="6196519" y="1959729"/>
            <a:ext cx="140814" cy="3350671"/>
          </a:xfrm>
          <a:prstGeom prst="bentConnector3">
            <a:avLst>
              <a:gd name="adj1" fmla="val 262342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9DA7DF6-9821-8C44-B95B-B231BB471AC4}"/>
              </a:ext>
            </a:extLst>
          </p:cNvPr>
          <p:cNvSpPr txBox="1"/>
          <p:nvPr/>
        </p:nvSpPr>
        <p:spPr>
          <a:xfrm>
            <a:off x="6699115" y="5324279"/>
            <a:ext cx="1230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</a:t>
            </a:r>
          </a:p>
          <a:p>
            <a:r>
              <a:rPr lang="en-US" dirty="0"/>
              <a:t>Sometimes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1D3D83D-9111-A94D-B2B8-15113CF4A402}"/>
              </a:ext>
            </a:extLst>
          </p:cNvPr>
          <p:cNvCxnSpPr>
            <a:cxnSpLocks/>
          </p:cNvCxnSpPr>
          <p:nvPr/>
        </p:nvCxnSpPr>
        <p:spPr>
          <a:xfrm>
            <a:off x="6076188" y="5540602"/>
            <a:ext cx="521200" cy="93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02E847B5-2D57-C344-A68C-103BA514A243}"/>
              </a:ext>
            </a:extLst>
          </p:cNvPr>
          <p:cNvCxnSpPr>
            <a:cxnSpLocks/>
          </p:cNvCxnSpPr>
          <p:nvPr/>
        </p:nvCxnSpPr>
        <p:spPr>
          <a:xfrm>
            <a:off x="6076188" y="5770823"/>
            <a:ext cx="521200" cy="93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99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49D0-96E3-3E40-A9CD-5FAC6B1C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3923"/>
          </a:xfrm>
        </p:spPr>
        <p:txBody>
          <a:bodyPr>
            <a:normAutofit/>
          </a:bodyPr>
          <a:lstStyle/>
          <a:p>
            <a:r>
              <a:rPr lang="en-US" sz="3200" dirty="0"/>
              <a:t>Approaches to explore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484C6A-9DBA-EC48-B902-E97D6966C608}"/>
              </a:ext>
            </a:extLst>
          </p:cNvPr>
          <p:cNvGrpSpPr/>
          <p:nvPr/>
        </p:nvGrpSpPr>
        <p:grpSpPr>
          <a:xfrm>
            <a:off x="3411166" y="1873417"/>
            <a:ext cx="2321668" cy="2111491"/>
            <a:chOff x="3411166" y="1970692"/>
            <a:chExt cx="2321668" cy="2111491"/>
          </a:xfrm>
        </p:grpSpPr>
        <p:pic>
          <p:nvPicPr>
            <p:cNvPr id="11268" name="Picture 4" descr="Classification from scratch, boosting 11/8 | R-bloggers">
              <a:extLst>
                <a:ext uri="{FF2B5EF4-FFF2-40B4-BE49-F238E27FC236}">
                  <a16:creationId xmlns:a16="http://schemas.microsoft.com/office/drawing/2014/main" id="{685754B6-8A6A-EC4E-9AB2-91F700879A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26" t="18667" r="8097" b="24238"/>
            <a:stretch/>
          </p:blipFill>
          <p:spPr bwMode="auto">
            <a:xfrm>
              <a:off x="3411166" y="2340024"/>
              <a:ext cx="2321668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C59CBE-7E84-5945-902D-5C572C190F19}"/>
                </a:ext>
              </a:extLst>
            </p:cNvPr>
            <p:cNvSpPr txBox="1"/>
            <p:nvPr/>
          </p:nvSpPr>
          <p:spPr>
            <a:xfrm>
              <a:off x="3954683" y="1970692"/>
              <a:ext cx="123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Tree-based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9710EF-42A2-DF41-8B10-5AC5BB2F5EA1}"/>
                </a:ext>
              </a:extLst>
            </p:cNvPr>
            <p:cNvSpPr txBox="1"/>
            <p:nvPr/>
          </p:nvSpPr>
          <p:spPr>
            <a:xfrm>
              <a:off x="3591602" y="3712851"/>
              <a:ext cx="2061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Random Forest, BRT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1D03D-166A-9843-8700-DF30BF3A1AA7}"/>
              </a:ext>
            </a:extLst>
          </p:cNvPr>
          <p:cNvGrpSpPr/>
          <p:nvPr/>
        </p:nvGrpSpPr>
        <p:grpSpPr>
          <a:xfrm>
            <a:off x="6587636" y="1873417"/>
            <a:ext cx="1489049" cy="2089104"/>
            <a:chOff x="6587636" y="1970692"/>
            <a:chExt cx="1489049" cy="2089104"/>
          </a:xfrm>
        </p:grpSpPr>
        <p:pic>
          <p:nvPicPr>
            <p:cNvPr id="11270" name="Picture 6" descr="Using Support Vector Machines for Survey Research | Published in Survey  Practice">
              <a:extLst>
                <a:ext uri="{FF2B5EF4-FFF2-40B4-BE49-F238E27FC236}">
                  <a16:creationId xmlns:a16="http://schemas.microsoft.com/office/drawing/2014/main" id="{4230B6C5-4CD1-754E-B3D7-777140A1E5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39432" y="2428477"/>
              <a:ext cx="1394150" cy="1439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098485-3903-B54B-B4A8-7CB3960E7329}"/>
                </a:ext>
              </a:extLst>
            </p:cNvPr>
            <p:cNvSpPr txBox="1"/>
            <p:nvPr/>
          </p:nvSpPr>
          <p:spPr>
            <a:xfrm>
              <a:off x="6639432" y="1970692"/>
              <a:ext cx="1437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Vector-based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A88D4B-6655-C84F-8B06-CB38424D6B37}"/>
                </a:ext>
              </a:extLst>
            </p:cNvPr>
            <p:cNvSpPr txBox="1"/>
            <p:nvPr/>
          </p:nvSpPr>
          <p:spPr>
            <a:xfrm>
              <a:off x="6587636" y="3690464"/>
              <a:ext cx="614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SVM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1DD91A-270A-9D4A-9D6D-C29F2062E8D7}"/>
              </a:ext>
            </a:extLst>
          </p:cNvPr>
          <p:cNvGrpSpPr/>
          <p:nvPr/>
        </p:nvGrpSpPr>
        <p:grpSpPr>
          <a:xfrm>
            <a:off x="1669955" y="4372775"/>
            <a:ext cx="2498165" cy="1844207"/>
            <a:chOff x="1669955" y="4470050"/>
            <a:chExt cx="2498165" cy="1844207"/>
          </a:xfrm>
        </p:grpSpPr>
        <p:pic>
          <p:nvPicPr>
            <p:cNvPr id="11272" name="Picture 8" descr="Understanding neural networks through visualization | Druva">
              <a:extLst>
                <a:ext uri="{FF2B5EF4-FFF2-40B4-BE49-F238E27FC236}">
                  <a16:creationId xmlns:a16="http://schemas.microsoft.com/office/drawing/2014/main" id="{F1FAD506-73F9-E24E-8B1B-DFEE3624E9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669955" y="4807813"/>
              <a:ext cx="2498165" cy="1114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68B082-0AC7-E84B-8CBE-41DBE93B047F}"/>
                </a:ext>
              </a:extLst>
            </p:cNvPr>
            <p:cNvSpPr txBox="1"/>
            <p:nvPr/>
          </p:nvSpPr>
          <p:spPr>
            <a:xfrm>
              <a:off x="1954086" y="4470050"/>
              <a:ext cx="1767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Neural networks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261AAE-889D-2345-83B7-E07A52BDCE83}"/>
                </a:ext>
              </a:extLst>
            </p:cNvPr>
            <p:cNvSpPr txBox="1"/>
            <p:nvPr/>
          </p:nvSpPr>
          <p:spPr>
            <a:xfrm>
              <a:off x="2141548" y="5944925"/>
              <a:ext cx="1210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MLP, DNNs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FB811E-CA8F-B349-809B-EEBFE26B7C6C}"/>
              </a:ext>
            </a:extLst>
          </p:cNvPr>
          <p:cNvGrpSpPr/>
          <p:nvPr/>
        </p:nvGrpSpPr>
        <p:grpSpPr>
          <a:xfrm>
            <a:off x="5448709" y="4309208"/>
            <a:ext cx="1475469" cy="2153854"/>
            <a:chOff x="5448709" y="4406483"/>
            <a:chExt cx="1475469" cy="21538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7B0C7E-EF55-EA46-80F3-3D05D571C4EF}"/>
                </a:ext>
              </a:extLst>
            </p:cNvPr>
            <p:cNvSpPr txBox="1"/>
            <p:nvPr/>
          </p:nvSpPr>
          <p:spPr>
            <a:xfrm>
              <a:off x="5448709" y="4406483"/>
              <a:ext cx="1475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Geostatistical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94C7AD-3323-FD42-ADD5-0289B2634FF8}"/>
                </a:ext>
              </a:extLst>
            </p:cNvPr>
            <p:cNvSpPr txBox="1"/>
            <p:nvPr/>
          </p:nvSpPr>
          <p:spPr>
            <a:xfrm>
              <a:off x="5481121" y="5914006"/>
              <a:ext cx="141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Kriging, IDW </a:t>
              </a:r>
            </a:p>
            <a:p>
              <a:r>
                <a:rPr lang="en-US" i="1" dirty="0"/>
                <a:t>Interpolation</a:t>
              </a:r>
            </a:p>
          </p:txBody>
        </p:sp>
        <p:pic>
          <p:nvPicPr>
            <p:cNvPr id="11274" name="Picture 10" descr="A Computer Program for Practical Semivariogram Modeling and Ordinary Kriging:  A Case Study of Porosity Distribution in an Oil Field">
              <a:extLst>
                <a:ext uri="{FF2B5EF4-FFF2-40B4-BE49-F238E27FC236}">
                  <a16:creationId xmlns:a16="http://schemas.microsoft.com/office/drawing/2014/main" id="{A963D6B8-479D-2E4E-9FE5-1CBB07A036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69907" y="4768047"/>
              <a:ext cx="1212962" cy="1158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4332F8-8900-654D-8C9A-5ED6E433585E}"/>
              </a:ext>
            </a:extLst>
          </p:cNvPr>
          <p:cNvGrpSpPr/>
          <p:nvPr/>
        </p:nvGrpSpPr>
        <p:grpSpPr>
          <a:xfrm>
            <a:off x="760501" y="1697041"/>
            <a:ext cx="2203193" cy="2345405"/>
            <a:chOff x="760501" y="1697041"/>
            <a:chExt cx="2203193" cy="23454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B91CCB5-A32B-914E-8E76-FD2717051BF8}"/>
                </a:ext>
              </a:extLst>
            </p:cNvPr>
            <p:cNvGrpSpPr/>
            <p:nvPr/>
          </p:nvGrpSpPr>
          <p:grpSpPr>
            <a:xfrm>
              <a:off x="860493" y="1697041"/>
              <a:ext cx="2103201" cy="2345405"/>
              <a:chOff x="860493" y="1794316"/>
              <a:chExt cx="2103201" cy="2345405"/>
            </a:xfrm>
          </p:grpSpPr>
          <p:pic>
            <p:nvPicPr>
              <p:cNvPr id="11266" name="Picture 2" descr="Generalised additive models (GAMs): an introduction – Environmental  Computing">
                <a:extLst>
                  <a:ext uri="{FF2B5EF4-FFF2-40B4-BE49-F238E27FC236}">
                    <a16:creationId xmlns:a16="http://schemas.microsoft.com/office/drawing/2014/main" id="{EE6A9956-87BE-1846-A4E4-5C25D36C3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493" y="1794316"/>
                <a:ext cx="2103201" cy="2103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E6C69C-D19C-2A42-9954-B4A2C9B8BD1A}"/>
                  </a:ext>
                </a:extLst>
              </p:cNvPr>
              <p:cNvSpPr txBox="1"/>
              <p:nvPr/>
            </p:nvSpPr>
            <p:spPr>
              <a:xfrm>
                <a:off x="1038648" y="1943511"/>
                <a:ext cx="1853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Regression-based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E901E7-830F-A340-83F5-7710D2685CBA}"/>
                  </a:ext>
                </a:extLst>
              </p:cNvPr>
              <p:cNvSpPr txBox="1"/>
              <p:nvPr/>
            </p:nvSpPr>
            <p:spPr>
              <a:xfrm>
                <a:off x="931696" y="3770389"/>
                <a:ext cx="1960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GLM, GLMM, GAM</a:t>
                </a: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FA2617-CCC7-524E-98F7-EC3B6736B5AE}"/>
                </a:ext>
              </a:extLst>
            </p:cNvPr>
            <p:cNvCxnSpPr/>
            <p:nvPr/>
          </p:nvCxnSpPr>
          <p:spPr>
            <a:xfrm>
              <a:off x="760501" y="2571151"/>
              <a:ext cx="1986469" cy="959796"/>
            </a:xfrm>
            <a:prstGeom prst="line">
              <a:avLst/>
            </a:prstGeom>
            <a:ln w="222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926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49D0-96E3-3E40-A9CD-5FAC6B1C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3923"/>
          </a:xfrm>
        </p:spPr>
        <p:txBody>
          <a:bodyPr>
            <a:normAutofit/>
          </a:bodyPr>
          <a:lstStyle/>
          <a:p>
            <a:r>
              <a:rPr lang="en-US" sz="3200" dirty="0"/>
              <a:t>Approaches to explore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1CCB5-A32B-914E-8E76-FD2717051BF8}"/>
              </a:ext>
            </a:extLst>
          </p:cNvPr>
          <p:cNvGrpSpPr/>
          <p:nvPr/>
        </p:nvGrpSpPr>
        <p:grpSpPr>
          <a:xfrm>
            <a:off x="931696" y="1813811"/>
            <a:ext cx="1960793" cy="2196210"/>
            <a:chOff x="931696" y="1943511"/>
            <a:chExt cx="1960793" cy="21962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E6C69C-D19C-2A42-9954-B4A2C9B8BD1A}"/>
                </a:ext>
              </a:extLst>
            </p:cNvPr>
            <p:cNvSpPr txBox="1"/>
            <p:nvPr/>
          </p:nvSpPr>
          <p:spPr>
            <a:xfrm>
              <a:off x="1038648" y="1943511"/>
              <a:ext cx="1853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Regression-based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E901E7-830F-A340-83F5-7710D2685CBA}"/>
                </a:ext>
              </a:extLst>
            </p:cNvPr>
            <p:cNvSpPr txBox="1"/>
            <p:nvPr/>
          </p:nvSpPr>
          <p:spPr>
            <a:xfrm>
              <a:off x="931696" y="3770389"/>
              <a:ext cx="1960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GLM, GLMM, GAM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484C6A-9DBA-EC48-B902-E97D6966C608}"/>
              </a:ext>
            </a:extLst>
          </p:cNvPr>
          <p:cNvGrpSpPr/>
          <p:nvPr/>
        </p:nvGrpSpPr>
        <p:grpSpPr>
          <a:xfrm>
            <a:off x="3591602" y="1840992"/>
            <a:ext cx="2061334" cy="2111491"/>
            <a:chOff x="3591602" y="1970692"/>
            <a:chExt cx="2061334" cy="21114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C59CBE-7E84-5945-902D-5C572C190F19}"/>
                </a:ext>
              </a:extLst>
            </p:cNvPr>
            <p:cNvSpPr txBox="1"/>
            <p:nvPr/>
          </p:nvSpPr>
          <p:spPr>
            <a:xfrm>
              <a:off x="3954683" y="1970692"/>
              <a:ext cx="123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Tree-based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9710EF-42A2-DF41-8B10-5AC5BB2F5EA1}"/>
                </a:ext>
              </a:extLst>
            </p:cNvPr>
            <p:cNvSpPr txBox="1"/>
            <p:nvPr/>
          </p:nvSpPr>
          <p:spPr>
            <a:xfrm>
              <a:off x="3591602" y="3712851"/>
              <a:ext cx="2061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Random Forest, BRT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1D03D-166A-9843-8700-DF30BF3A1AA7}"/>
              </a:ext>
            </a:extLst>
          </p:cNvPr>
          <p:cNvGrpSpPr/>
          <p:nvPr/>
        </p:nvGrpSpPr>
        <p:grpSpPr>
          <a:xfrm>
            <a:off x="6639432" y="1840992"/>
            <a:ext cx="1437253" cy="2005053"/>
            <a:chOff x="6639432" y="1970692"/>
            <a:chExt cx="1437253" cy="20050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098485-3903-B54B-B4A8-7CB3960E7329}"/>
                </a:ext>
              </a:extLst>
            </p:cNvPr>
            <p:cNvSpPr txBox="1"/>
            <p:nvPr/>
          </p:nvSpPr>
          <p:spPr>
            <a:xfrm>
              <a:off x="6639432" y="1970692"/>
              <a:ext cx="1437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Vector-based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A88D4B-6655-C84F-8B06-CB38424D6B37}"/>
                </a:ext>
              </a:extLst>
            </p:cNvPr>
            <p:cNvSpPr txBox="1"/>
            <p:nvPr/>
          </p:nvSpPr>
          <p:spPr>
            <a:xfrm>
              <a:off x="6847040" y="3606413"/>
              <a:ext cx="614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SVM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1DD91A-270A-9D4A-9D6D-C29F2062E8D7}"/>
              </a:ext>
            </a:extLst>
          </p:cNvPr>
          <p:cNvGrpSpPr/>
          <p:nvPr/>
        </p:nvGrpSpPr>
        <p:grpSpPr>
          <a:xfrm>
            <a:off x="1954086" y="4340350"/>
            <a:ext cx="1767535" cy="1844207"/>
            <a:chOff x="1954086" y="4470050"/>
            <a:chExt cx="1767535" cy="18442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68B082-0AC7-E84B-8CBE-41DBE93B047F}"/>
                </a:ext>
              </a:extLst>
            </p:cNvPr>
            <p:cNvSpPr txBox="1"/>
            <p:nvPr/>
          </p:nvSpPr>
          <p:spPr>
            <a:xfrm>
              <a:off x="1954086" y="4470050"/>
              <a:ext cx="1767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Neural networks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261AAE-889D-2345-83B7-E07A52BDCE83}"/>
                </a:ext>
              </a:extLst>
            </p:cNvPr>
            <p:cNvSpPr txBox="1"/>
            <p:nvPr/>
          </p:nvSpPr>
          <p:spPr>
            <a:xfrm>
              <a:off x="2141548" y="5944925"/>
              <a:ext cx="1210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MLP, DNNs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FB811E-CA8F-B349-809B-EEBFE26B7C6C}"/>
              </a:ext>
            </a:extLst>
          </p:cNvPr>
          <p:cNvGrpSpPr/>
          <p:nvPr/>
        </p:nvGrpSpPr>
        <p:grpSpPr>
          <a:xfrm>
            <a:off x="5448709" y="4276783"/>
            <a:ext cx="1601148" cy="2079170"/>
            <a:chOff x="5448709" y="4406483"/>
            <a:chExt cx="1601148" cy="20791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7B0C7E-EF55-EA46-80F3-3D05D571C4EF}"/>
                </a:ext>
              </a:extLst>
            </p:cNvPr>
            <p:cNvSpPr txBox="1"/>
            <p:nvPr/>
          </p:nvSpPr>
          <p:spPr>
            <a:xfrm>
              <a:off x="5448709" y="4406483"/>
              <a:ext cx="1475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Geostatistical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94C7AD-3323-FD42-ADD5-0289B2634FF8}"/>
                </a:ext>
              </a:extLst>
            </p:cNvPr>
            <p:cNvSpPr txBox="1"/>
            <p:nvPr/>
          </p:nvSpPr>
          <p:spPr>
            <a:xfrm>
              <a:off x="5639214" y="5839322"/>
              <a:ext cx="14106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Kriging, IDW </a:t>
              </a:r>
            </a:p>
            <a:p>
              <a:r>
                <a:rPr lang="en-US" i="1" dirty="0"/>
                <a:t>Interpolation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29132-1A21-0D42-89A6-1F740B68C860}"/>
              </a:ext>
            </a:extLst>
          </p:cNvPr>
          <p:cNvSpPr txBox="1"/>
          <p:nvPr/>
        </p:nvSpPr>
        <p:spPr>
          <a:xfrm>
            <a:off x="589999" y="2615415"/>
            <a:ext cx="137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+structure</a:t>
            </a:r>
          </a:p>
          <a:p>
            <a:r>
              <a:rPr lang="en-US" dirty="0">
                <a:solidFill>
                  <a:schemeClr val="accent1"/>
                </a:solidFill>
              </a:rPr>
              <a:t>+uncertainty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ABC21-A5AD-9742-B2E1-72A0637A2A26}"/>
              </a:ext>
            </a:extLst>
          </p:cNvPr>
          <p:cNvSpPr txBox="1"/>
          <p:nvPr/>
        </p:nvSpPr>
        <p:spPr>
          <a:xfrm>
            <a:off x="1828174" y="2633316"/>
            <a:ext cx="1364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-interactions</a:t>
            </a:r>
          </a:p>
          <a:p>
            <a:r>
              <a:rPr lang="en-US" dirty="0">
                <a:solidFill>
                  <a:schemeClr val="accent2"/>
                </a:solidFill>
              </a:rPr>
              <a:t>-overfits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EC6D0B-3415-6F4C-8741-F4AEA2A1A0A1}"/>
              </a:ext>
            </a:extLst>
          </p:cNvPr>
          <p:cNvSpPr txBox="1"/>
          <p:nvPr/>
        </p:nvSpPr>
        <p:spPr>
          <a:xfrm>
            <a:off x="3430214" y="2555250"/>
            <a:ext cx="1289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+fast</a:t>
            </a:r>
          </a:p>
          <a:p>
            <a:r>
              <a:rPr lang="en-US" dirty="0">
                <a:solidFill>
                  <a:schemeClr val="accent1"/>
                </a:solidFill>
              </a:rPr>
              <a:t>+thresholds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E08E10-0824-A145-9BC8-4CC3C58ACC00}"/>
              </a:ext>
            </a:extLst>
          </p:cNvPr>
          <p:cNvSpPr txBox="1"/>
          <p:nvPr/>
        </p:nvSpPr>
        <p:spPr>
          <a:xfrm>
            <a:off x="4622269" y="2571888"/>
            <a:ext cx="101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-artifacts</a:t>
            </a:r>
          </a:p>
          <a:p>
            <a:r>
              <a:rPr lang="en-US" dirty="0">
                <a:solidFill>
                  <a:schemeClr val="accent2"/>
                </a:solidFill>
              </a:rPr>
              <a:t>-overfits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004F4-297D-C444-BE15-A40BF5260659}"/>
              </a:ext>
            </a:extLst>
          </p:cNvPr>
          <p:cNvSpPr txBox="1"/>
          <p:nvPr/>
        </p:nvSpPr>
        <p:spPr>
          <a:xfrm>
            <a:off x="6200524" y="2555250"/>
            <a:ext cx="140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+interactions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E963B6-EE77-FF46-B9EE-710FDA49FA7C}"/>
              </a:ext>
            </a:extLst>
          </p:cNvPr>
          <p:cNvSpPr txBox="1"/>
          <p:nvPr/>
        </p:nvSpPr>
        <p:spPr>
          <a:xfrm>
            <a:off x="7568212" y="2553186"/>
            <a:ext cx="133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-artifacts</a:t>
            </a:r>
          </a:p>
          <a:p>
            <a:r>
              <a:rPr lang="en-US" dirty="0">
                <a:solidFill>
                  <a:schemeClr val="accent2"/>
                </a:solidFill>
              </a:rPr>
              <a:t>-uncertainty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678CF2-278B-3C48-879B-18AC303FC40D}"/>
              </a:ext>
            </a:extLst>
          </p:cNvPr>
          <p:cNvSpPr txBox="1"/>
          <p:nvPr/>
        </p:nvSpPr>
        <p:spPr>
          <a:xfrm>
            <a:off x="1603162" y="4825624"/>
            <a:ext cx="1322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+big data</a:t>
            </a:r>
          </a:p>
          <a:p>
            <a:r>
              <a:rPr lang="en-US" dirty="0">
                <a:solidFill>
                  <a:schemeClr val="accent1"/>
                </a:solidFill>
              </a:rPr>
              <a:t>+complexity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100475-F72D-494A-8DAA-46F212D555D0}"/>
              </a:ext>
            </a:extLst>
          </p:cNvPr>
          <p:cNvSpPr txBox="1"/>
          <p:nvPr/>
        </p:nvSpPr>
        <p:spPr>
          <a:xfrm>
            <a:off x="2848952" y="4840396"/>
            <a:ext cx="1623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-big data</a:t>
            </a:r>
          </a:p>
          <a:p>
            <a:r>
              <a:rPr lang="en-US" dirty="0">
                <a:solidFill>
                  <a:schemeClr val="accent2"/>
                </a:solidFill>
              </a:rPr>
              <a:t>-can be slow</a:t>
            </a:r>
          </a:p>
          <a:p>
            <a:r>
              <a:rPr lang="en-US" dirty="0">
                <a:solidFill>
                  <a:schemeClr val="accent2"/>
                </a:solidFill>
              </a:rPr>
              <a:t>-reproducibility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732095-C0AB-C44B-AA7E-5BE9E1C23297}"/>
              </a:ext>
            </a:extLst>
          </p:cNvPr>
          <p:cNvSpPr txBox="1"/>
          <p:nvPr/>
        </p:nvSpPr>
        <p:spPr>
          <a:xfrm>
            <a:off x="5416963" y="4740881"/>
            <a:ext cx="105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+geodata</a:t>
            </a:r>
          </a:p>
          <a:p>
            <a:r>
              <a:rPr lang="en-US" dirty="0">
                <a:solidFill>
                  <a:schemeClr val="accent1"/>
                </a:solidFill>
              </a:rPr>
              <a:t>+sparse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C6B1F-E8E1-CC4B-961E-D49C1E1F0E26}"/>
              </a:ext>
            </a:extLst>
          </p:cNvPr>
          <p:cNvSpPr txBox="1"/>
          <p:nvPr/>
        </p:nvSpPr>
        <p:spPr>
          <a:xfrm>
            <a:off x="6347411" y="4767508"/>
            <a:ext cx="1386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-slow</a:t>
            </a:r>
          </a:p>
          <a:p>
            <a:r>
              <a:rPr lang="en-US" dirty="0">
                <a:solidFill>
                  <a:schemeClr val="accent2"/>
                </a:solidFill>
              </a:rPr>
              <a:t>-</a:t>
            </a:r>
            <a:r>
              <a:rPr lang="en-US" dirty="0" err="1">
                <a:solidFill>
                  <a:schemeClr val="accent2"/>
                </a:solidFill>
              </a:rPr>
              <a:t>oversmooth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3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3B15-3F63-0849-BC96-8689B95B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8925"/>
          </a:xfrm>
        </p:spPr>
        <p:txBody>
          <a:bodyPr>
            <a:normAutofit/>
          </a:bodyPr>
          <a:lstStyle/>
          <a:p>
            <a:r>
              <a:rPr lang="en-US" sz="3200" dirty="0"/>
              <a:t>On the 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6232-7A89-0B42-93D5-B7FBE4A4112A}"/>
              </a:ext>
            </a:extLst>
          </p:cNvPr>
          <p:cNvSpPr txBox="1"/>
          <p:nvPr/>
        </p:nvSpPr>
        <p:spPr>
          <a:xfrm>
            <a:off x="1137313" y="1705584"/>
            <a:ext cx="2520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</a:t>
            </a:r>
            <a:r>
              <a:rPr lang="en-US" dirty="0" err="1"/>
              <a:t>ConvNets</a:t>
            </a:r>
            <a:r>
              <a:rPr lang="en-US" dirty="0"/>
              <a:t> for multispectral data</a:t>
            </a:r>
          </a:p>
          <a:p>
            <a:r>
              <a:rPr lang="en-US" dirty="0"/>
              <a:t>(e.g. Hyper3Dnet, </a:t>
            </a:r>
          </a:p>
          <a:p>
            <a:r>
              <a:rPr lang="en-US" dirty="0"/>
              <a:t>Morales et al. 2020)</a:t>
            </a:r>
          </a:p>
        </p:txBody>
      </p:sp>
      <p:pic>
        <p:nvPicPr>
          <p:cNvPr id="13314" name="Picture 2" descr="A new deep convolutional neural network for fast hyperspectral image  classification - ScienceDirect">
            <a:extLst>
              <a:ext uri="{FF2B5EF4-FFF2-40B4-BE49-F238E27FC236}">
                <a16:creationId xmlns:a16="http://schemas.microsoft.com/office/drawing/2014/main" id="{55BA73FE-28DB-6B40-8278-9251D8185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29445" y="3145244"/>
            <a:ext cx="1673158" cy="262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6D0CA9-46B5-AA46-A925-A6289A482D4C}"/>
              </a:ext>
            </a:extLst>
          </p:cNvPr>
          <p:cNvSpPr txBox="1"/>
          <p:nvPr/>
        </p:nvSpPr>
        <p:spPr>
          <a:xfrm>
            <a:off x="5069690" y="1926077"/>
            <a:ext cx="334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Combining statistical and </a:t>
            </a:r>
          </a:p>
          <a:p>
            <a:r>
              <a:rPr lang="en-US" dirty="0"/>
              <a:t>process models (Clark et al. 2021)</a:t>
            </a:r>
          </a:p>
        </p:txBody>
      </p:sp>
      <p:pic>
        <p:nvPicPr>
          <p:cNvPr id="13316" name="Picture 4" descr="figure2">
            <a:extLst>
              <a:ext uri="{FF2B5EF4-FFF2-40B4-BE49-F238E27FC236}">
                <a16:creationId xmlns:a16="http://schemas.microsoft.com/office/drawing/2014/main" id="{3690374D-3010-6C43-B43C-60056AEF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3663" y="2987686"/>
            <a:ext cx="3896878" cy="244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73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955798" y="1475358"/>
            <a:ext cx="496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should you use your field data to make maps?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084741"/>
            <a:ext cx="555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spatial prediction a unique challenge?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2955797" y="2685732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core concepts do I need to know to succeed?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2913049" y="3347683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basic workflow for spatial prediction?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7" y="5056684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vegetation deciduousness from imagery and LiDAR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D648F-050D-8745-A367-192DC9C75F6B}"/>
              </a:ext>
            </a:extLst>
          </p:cNvPr>
          <p:cNvSpPr txBox="1"/>
          <p:nvPr/>
        </p:nvSpPr>
        <p:spPr>
          <a:xfrm>
            <a:off x="2936799" y="398472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some common missteps?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7D5BA-1C77-3E4E-B537-0B8E2C342049}"/>
              </a:ext>
            </a:extLst>
          </p:cNvPr>
          <p:cNvSpPr/>
          <p:nvPr/>
        </p:nvSpPr>
        <p:spPr>
          <a:xfrm>
            <a:off x="2955797" y="3962513"/>
            <a:ext cx="5002952" cy="43518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3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AFE4-7787-8147-ACBF-86EF746D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2404"/>
            <a:ext cx="7886700" cy="983776"/>
          </a:xfrm>
        </p:spPr>
        <p:txBody>
          <a:bodyPr>
            <a:normAutofit/>
          </a:bodyPr>
          <a:lstStyle/>
          <a:p>
            <a:r>
              <a:rPr lang="en-US" sz="3200" dirty="0"/>
              <a:t>Mis-step: inadequate training data</a:t>
            </a:r>
          </a:p>
        </p:txBody>
      </p:sp>
      <p:pic>
        <p:nvPicPr>
          <p:cNvPr id="11" name="Picture 10" descr="A green light&#10;&#10;Description automatically generated">
            <a:extLst>
              <a:ext uri="{FF2B5EF4-FFF2-40B4-BE49-F238E27FC236}">
                <a16:creationId xmlns:a16="http://schemas.microsoft.com/office/drawing/2014/main" id="{D9958599-6313-9041-9749-38D2122BDA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5270" y="2358243"/>
            <a:ext cx="2453640" cy="21455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B53FE3-D1BA-E74F-899F-D9AAF01BD4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482" y="2380563"/>
            <a:ext cx="2453640" cy="21455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57B15-D7C4-D749-A817-EE71795B636B}"/>
              </a:ext>
            </a:extLst>
          </p:cNvPr>
          <p:cNvSpPr txBox="1"/>
          <p:nvPr/>
        </p:nvSpPr>
        <p:spPr>
          <a:xfrm>
            <a:off x="728620" y="319273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17509-03F5-274A-BA4F-07BC7BE33A46}"/>
              </a:ext>
            </a:extLst>
          </p:cNvPr>
          <p:cNvSpPr txBox="1"/>
          <p:nvPr/>
        </p:nvSpPr>
        <p:spPr>
          <a:xfrm>
            <a:off x="6690064" y="450174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8CF73C-EACD-4F4C-ACA5-8C1FB73EAB4E}"/>
              </a:ext>
            </a:extLst>
          </p:cNvPr>
          <p:cNvSpPr txBox="1"/>
          <p:nvPr/>
        </p:nvSpPr>
        <p:spPr>
          <a:xfrm>
            <a:off x="5169408" y="315923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05841-18CF-0843-B15D-3386834F420F}"/>
              </a:ext>
            </a:extLst>
          </p:cNvPr>
          <p:cNvSpPr txBox="1"/>
          <p:nvPr/>
        </p:nvSpPr>
        <p:spPr>
          <a:xfrm>
            <a:off x="2249276" y="45261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6EAE45-218E-9041-AA11-25B8A9FA049A}"/>
              </a:ext>
            </a:extLst>
          </p:cNvPr>
          <p:cNvSpPr txBox="1"/>
          <p:nvPr/>
        </p:nvSpPr>
        <p:spPr>
          <a:xfrm>
            <a:off x="597157" y="5003698"/>
            <a:ext cx="387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representativeness, low coverage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AB923-1FB5-CC43-83F9-B995183F867D}"/>
              </a:ext>
            </a:extLst>
          </p:cNvPr>
          <p:cNvSpPr txBox="1"/>
          <p:nvPr/>
        </p:nvSpPr>
        <p:spPr>
          <a:xfrm>
            <a:off x="5037945" y="5046398"/>
            <a:ext cx="397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coverage, poor representativeness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EB98E-259E-8940-B43B-61CA32EF2DAF}"/>
              </a:ext>
            </a:extLst>
          </p:cNvPr>
          <p:cNvSpPr txBox="1"/>
          <p:nvPr/>
        </p:nvSpPr>
        <p:spPr>
          <a:xfrm>
            <a:off x="2391302" y="1772447"/>
            <a:ext cx="478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coverage matters more than sample size </a:t>
            </a:r>
          </a:p>
        </p:txBody>
      </p:sp>
    </p:spTree>
    <p:extLst>
      <p:ext uri="{BB962C8B-B14F-4D97-AF65-F5344CB8AC3E}">
        <p14:creationId xmlns:p14="http://schemas.microsoft.com/office/powerpoint/2010/main" val="38740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66CD-FFEA-BB45-8883-812D0C71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324850" cy="724372"/>
          </a:xfrm>
        </p:spPr>
        <p:txBody>
          <a:bodyPr>
            <a:normAutofit/>
          </a:bodyPr>
          <a:lstStyle/>
          <a:p>
            <a:r>
              <a:rPr lang="en-US" sz="3200" dirty="0"/>
              <a:t>Mis-step: ignoring non-stationarity</a:t>
            </a:r>
          </a:p>
        </p:txBody>
      </p:sp>
      <p:pic>
        <p:nvPicPr>
          <p:cNvPr id="14338" name="Picture 2" descr="The Parable of Google Flu: Traps in Big Data Analysis | Science">
            <a:extLst>
              <a:ext uri="{FF2B5EF4-FFF2-40B4-BE49-F238E27FC236}">
                <a16:creationId xmlns:a16="http://schemas.microsoft.com/office/drawing/2014/main" id="{D4FE737C-3C09-574E-90DC-D414B8D49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3013" y="1347996"/>
            <a:ext cx="6660203" cy="455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08271C-9A12-4949-A8C4-AE33411C943F}"/>
              </a:ext>
            </a:extLst>
          </p:cNvPr>
          <p:cNvSpPr/>
          <p:nvPr/>
        </p:nvSpPr>
        <p:spPr>
          <a:xfrm>
            <a:off x="4526604" y="1394298"/>
            <a:ext cx="3112851" cy="1854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4002C-A733-7345-8109-718FAC83625E}"/>
              </a:ext>
            </a:extLst>
          </p:cNvPr>
          <p:cNvSpPr/>
          <p:nvPr/>
        </p:nvSpPr>
        <p:spPr>
          <a:xfrm>
            <a:off x="4630366" y="3655264"/>
            <a:ext cx="3054486" cy="19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1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91CC-51CF-A347-A41C-9A622F74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475102"/>
            <a:ext cx="8515350" cy="932165"/>
          </a:xfrm>
        </p:spPr>
        <p:txBody>
          <a:bodyPr>
            <a:normAutofit/>
          </a:bodyPr>
          <a:lstStyle/>
          <a:p>
            <a:r>
              <a:rPr lang="en-US" sz="3200" dirty="0"/>
              <a:t>Miss-step: scope and scale mismatch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82364-3C2C-3248-8177-2CEADB6DD5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631" y="2010383"/>
            <a:ext cx="3812643" cy="4293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12915-7DE3-7D47-9AFA-8FE55C5127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74" y="2094133"/>
            <a:ext cx="4011447" cy="4125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3321C-C14B-F642-8BC1-2343E66AB912}"/>
              </a:ext>
            </a:extLst>
          </p:cNvPr>
          <p:cNvSpPr txBox="1"/>
          <p:nvPr/>
        </p:nvSpPr>
        <p:spPr>
          <a:xfrm>
            <a:off x="7367082" y="6480174"/>
            <a:ext cx="146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Images: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soilgrids.org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6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955798" y="1475358"/>
            <a:ext cx="496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should you use your field data to make maps?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084741"/>
            <a:ext cx="555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spatial prediction a unique challenge?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2955797" y="2685732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core concepts do I need to know to succeed?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2913049" y="3347683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basic workflow for spatial prediction?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969777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vegetation deciduousness from imagery and LiDAR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D648F-050D-8745-A367-192DC9C75F6B}"/>
              </a:ext>
            </a:extLst>
          </p:cNvPr>
          <p:cNvSpPr txBox="1"/>
          <p:nvPr/>
        </p:nvSpPr>
        <p:spPr>
          <a:xfrm>
            <a:off x="2936799" y="398472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some common missteps?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7D5BA-1C77-3E4E-B537-0B8E2C342049}"/>
              </a:ext>
            </a:extLst>
          </p:cNvPr>
          <p:cNvSpPr/>
          <p:nvPr/>
        </p:nvSpPr>
        <p:spPr>
          <a:xfrm>
            <a:off x="2968497" y="4964443"/>
            <a:ext cx="5002952" cy="681933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80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F3DF-3581-F64F-ABC9-197E5180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6253"/>
          </a:xfrm>
        </p:spPr>
        <p:txBody>
          <a:bodyPr>
            <a:normAutofit/>
          </a:bodyPr>
          <a:lstStyle/>
          <a:p>
            <a:r>
              <a:rPr lang="en-US" sz="3200" dirty="0"/>
              <a:t>Case Study: mapping deciduousness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05E58-618D-A04A-A48E-4296F831F2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098" y="1725040"/>
            <a:ext cx="3644295" cy="3884578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2726EA7-2837-564D-BEC9-04AC05BFB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4987" y="1893651"/>
            <a:ext cx="3591916" cy="360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47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955798" y="1475358"/>
            <a:ext cx="496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should you use your field data to make maps?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084741"/>
            <a:ext cx="555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spatial prediction a unique challenge?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2955797" y="2685732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core concepts do I need to know to succeed?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2913049" y="3347683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basic workflow for spatial prediction?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7" y="4960552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vegetation deciduousness from imagery and LiDAR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D648F-050D-8745-A367-192DC9C75F6B}"/>
              </a:ext>
            </a:extLst>
          </p:cNvPr>
          <p:cNvSpPr txBox="1"/>
          <p:nvPr/>
        </p:nvSpPr>
        <p:spPr>
          <a:xfrm>
            <a:off x="2936799" y="398472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some common missteps?</a:t>
            </a:r>
          </a:p>
        </p:txBody>
      </p:sp>
    </p:spTree>
    <p:extLst>
      <p:ext uri="{BB962C8B-B14F-4D97-AF65-F5344CB8AC3E}">
        <p14:creationId xmlns:p14="http://schemas.microsoft.com/office/powerpoint/2010/main" val="10216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F3DF-3581-F64F-ABC9-197E5180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6253"/>
          </a:xfrm>
        </p:spPr>
        <p:txBody>
          <a:bodyPr>
            <a:normAutofit/>
          </a:bodyPr>
          <a:lstStyle/>
          <a:p>
            <a:r>
              <a:rPr lang="en-US" sz="3200" dirty="0"/>
              <a:t>Case Study: mapping deciduousness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B251B-1935-9448-8450-237E88D88307}"/>
              </a:ext>
            </a:extLst>
          </p:cNvPr>
          <p:cNvSpPr txBox="1"/>
          <p:nvPr/>
        </p:nvSpPr>
        <p:spPr>
          <a:xfrm>
            <a:off x="953311" y="2094687"/>
            <a:ext cx="927049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Collect </a:t>
            </a:r>
          </a:p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C3E42-1344-CC46-85AC-B4A2DEA90D1E}"/>
              </a:ext>
            </a:extLst>
          </p:cNvPr>
          <p:cNvSpPr txBox="1"/>
          <p:nvPr/>
        </p:nvSpPr>
        <p:spPr>
          <a:xfrm>
            <a:off x="2405378" y="2233187"/>
            <a:ext cx="108715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Assemble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CE5F0-7E8B-0241-BCB5-20A9DB43E673}"/>
              </a:ext>
            </a:extLst>
          </p:cNvPr>
          <p:cNvSpPr txBox="1"/>
          <p:nvPr/>
        </p:nvSpPr>
        <p:spPr>
          <a:xfrm>
            <a:off x="3983541" y="2235566"/>
            <a:ext cx="113005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Transform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EAAA4-258C-1A4C-A170-DDF15354BA60}"/>
              </a:ext>
            </a:extLst>
          </p:cNvPr>
          <p:cNvSpPr txBox="1"/>
          <p:nvPr/>
        </p:nvSpPr>
        <p:spPr>
          <a:xfrm>
            <a:off x="2520302" y="3562768"/>
            <a:ext cx="968535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Fit a</a:t>
            </a:r>
          </a:p>
          <a:p>
            <a:pPr algn="ctr"/>
            <a:r>
              <a:rPr lang="en-US" dirty="0"/>
              <a:t>Baseline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D2D49-7101-5F4C-B237-6369D402860D}"/>
              </a:ext>
            </a:extLst>
          </p:cNvPr>
          <p:cNvSpPr txBox="1"/>
          <p:nvPr/>
        </p:nvSpPr>
        <p:spPr>
          <a:xfrm>
            <a:off x="2948956" y="5173127"/>
            <a:ext cx="1409553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Validate with</a:t>
            </a:r>
          </a:p>
          <a:p>
            <a:pPr algn="ctr"/>
            <a:r>
              <a:rPr lang="en-US" dirty="0"/>
              <a:t>Independent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28602-FE92-B14E-AE54-D099B1EEE6A6}"/>
              </a:ext>
            </a:extLst>
          </p:cNvPr>
          <p:cNvSpPr txBox="1"/>
          <p:nvPr/>
        </p:nvSpPr>
        <p:spPr>
          <a:xfrm>
            <a:off x="3979590" y="3564658"/>
            <a:ext cx="1223999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Fit, tune &amp;</a:t>
            </a:r>
          </a:p>
          <a:p>
            <a:pPr algn="ctr"/>
            <a:r>
              <a:rPr lang="en-US" dirty="0"/>
              <a:t>compare</a:t>
            </a:r>
          </a:p>
          <a:p>
            <a:pPr algn="ctr"/>
            <a:r>
              <a:rPr lang="en-US" dirty="0"/>
              <a:t>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34BDB8-EF32-1845-AEF1-3B906DE20426}"/>
              </a:ext>
            </a:extLst>
          </p:cNvPr>
          <p:cNvSpPr txBox="1"/>
          <p:nvPr/>
        </p:nvSpPr>
        <p:spPr>
          <a:xfrm>
            <a:off x="5724789" y="3704090"/>
            <a:ext cx="122399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</a:t>
            </a:r>
          </a:p>
          <a:p>
            <a:pPr algn="ctr"/>
            <a:r>
              <a:rPr lang="en-US" dirty="0"/>
              <a:t>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08836-72AD-DA41-835E-BA208D8FB98E}"/>
              </a:ext>
            </a:extLst>
          </p:cNvPr>
          <p:cNvSpPr txBox="1"/>
          <p:nvPr/>
        </p:nvSpPr>
        <p:spPr>
          <a:xfrm>
            <a:off x="7330261" y="3705472"/>
            <a:ext cx="122399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Post-processing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B4CC79C-908D-DC43-9BB7-9CF673CE8D9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880360" y="2556352"/>
            <a:ext cx="525018" cy="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D4C3B0-1791-1745-98F8-A9F86BC76909}"/>
              </a:ext>
            </a:extLst>
          </p:cNvPr>
          <p:cNvCxnSpPr/>
          <p:nvPr/>
        </p:nvCxnSpPr>
        <p:spPr>
          <a:xfrm>
            <a:off x="3458523" y="2556351"/>
            <a:ext cx="525018" cy="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31136E-A564-754C-9654-94FA15896956}"/>
              </a:ext>
            </a:extLst>
          </p:cNvPr>
          <p:cNvCxnSpPr>
            <a:endCxn id="9" idx="0"/>
          </p:cNvCxnSpPr>
          <p:nvPr/>
        </p:nvCxnSpPr>
        <p:spPr>
          <a:xfrm flipH="1">
            <a:off x="3004570" y="2886003"/>
            <a:ext cx="1543997" cy="67676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8A4A500-1A1C-AC4B-8874-ACDD0E0A5973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488837" y="4024433"/>
            <a:ext cx="490753" cy="189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645524C-2010-5B41-ADF4-733BB670EBC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203589" y="4026323"/>
            <a:ext cx="521200" cy="93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2CB51D9-950D-9F4B-BDEF-EF89D07796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948788" y="4027256"/>
            <a:ext cx="381473" cy="138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E4FC24-6125-1F40-86D9-7AE05443F69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004570" y="4486098"/>
            <a:ext cx="649163" cy="68702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0EC14B-BBE1-B245-BB15-6F8DC62D3314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3653733" y="4487988"/>
            <a:ext cx="937857" cy="68513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02B7D05-05DF-C049-B30B-1D6559964D0C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1416836" y="3018017"/>
            <a:ext cx="1103466" cy="1006416"/>
          </a:xfrm>
          <a:prstGeom prst="bent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99C29F6-99BF-9340-BEF6-6EBF0F5FF6D5}"/>
              </a:ext>
            </a:extLst>
          </p:cNvPr>
          <p:cNvCxnSpPr>
            <a:cxnSpLocks/>
            <a:stCxn id="13" idx="0"/>
            <a:endCxn id="11" idx="0"/>
          </p:cNvCxnSpPr>
          <p:nvPr/>
        </p:nvCxnSpPr>
        <p:spPr>
          <a:xfrm rot="16200000" flipV="1">
            <a:off x="6196519" y="1959729"/>
            <a:ext cx="140814" cy="3350671"/>
          </a:xfrm>
          <a:prstGeom prst="bentConnector3">
            <a:avLst>
              <a:gd name="adj1" fmla="val 262342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B55C10-AFCD-4242-8220-FBB133CE1618}"/>
              </a:ext>
            </a:extLst>
          </p:cNvPr>
          <p:cNvSpPr txBox="1"/>
          <p:nvPr/>
        </p:nvSpPr>
        <p:spPr>
          <a:xfrm>
            <a:off x="6699115" y="5324279"/>
            <a:ext cx="1230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</a:t>
            </a:r>
          </a:p>
          <a:p>
            <a:r>
              <a:rPr lang="en-US" dirty="0"/>
              <a:t>Sometimes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829764C-63B9-4348-B8D0-BAA218B2CF47}"/>
              </a:ext>
            </a:extLst>
          </p:cNvPr>
          <p:cNvCxnSpPr>
            <a:cxnSpLocks/>
          </p:cNvCxnSpPr>
          <p:nvPr/>
        </p:nvCxnSpPr>
        <p:spPr>
          <a:xfrm>
            <a:off x="6076188" y="5540602"/>
            <a:ext cx="521200" cy="93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D9A1C71-38B0-114A-AD8B-6A962DE96574}"/>
              </a:ext>
            </a:extLst>
          </p:cNvPr>
          <p:cNvCxnSpPr>
            <a:cxnSpLocks/>
          </p:cNvCxnSpPr>
          <p:nvPr/>
        </p:nvCxnSpPr>
        <p:spPr>
          <a:xfrm>
            <a:off x="6076188" y="5770823"/>
            <a:ext cx="521200" cy="93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190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F3DF-3581-F64F-ABC9-197E5180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6253"/>
          </a:xfrm>
        </p:spPr>
        <p:txBody>
          <a:bodyPr>
            <a:normAutofit/>
          </a:bodyPr>
          <a:lstStyle/>
          <a:p>
            <a:r>
              <a:rPr lang="en-US" sz="3200" dirty="0"/>
              <a:t>Case Study: mapping deciduousness</a:t>
            </a:r>
          </a:p>
        </p:txBody>
      </p:sp>
      <p:sp>
        <p:nvSpPr>
          <p:cNvPr id="6" name="AutoShape 4" descr="yardstick hex sticker">
            <a:extLst>
              <a:ext uri="{FF2B5EF4-FFF2-40B4-BE49-F238E27FC236}">
                <a16:creationId xmlns:a16="http://schemas.microsoft.com/office/drawing/2014/main" id="{4CAB9622-B7BB-E64D-9C61-00C46DDABF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FC6681-6453-8A41-B0FB-FCBD1A2F3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59" y="1613687"/>
            <a:ext cx="4689503" cy="42304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2D1F62-14EE-4A4A-B081-D936A6C17F28}"/>
              </a:ext>
            </a:extLst>
          </p:cNvPr>
          <p:cNvSpPr txBox="1"/>
          <p:nvPr/>
        </p:nvSpPr>
        <p:spPr>
          <a:xfrm>
            <a:off x="5998724" y="3359604"/>
            <a:ext cx="16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tidymodels.org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97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5201-D859-DC46-BB34-11F18FFE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6048CC-570E-2A40-B740-64DA221D9347}"/>
              </a:ext>
            </a:extLst>
          </p:cNvPr>
          <p:cNvSpPr txBox="1">
            <a:spLocks/>
          </p:cNvSpPr>
          <p:nvPr/>
        </p:nvSpPr>
        <p:spPr>
          <a:xfrm>
            <a:off x="3345756" y="2739619"/>
            <a:ext cx="3236343" cy="82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Contact 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6FDA6-5490-294F-9954-9C07D51BE9ED}"/>
              </a:ext>
            </a:extLst>
          </p:cNvPr>
          <p:cNvSpPr txBox="1"/>
          <p:nvPr/>
        </p:nvSpPr>
        <p:spPr>
          <a:xfrm>
            <a:off x="3372650" y="3564939"/>
            <a:ext cx="2709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Ian Breckheimer</a:t>
            </a:r>
          </a:p>
          <a:p>
            <a:pPr algn="ctr"/>
            <a:r>
              <a:rPr lang="en-US" dirty="0" err="1"/>
              <a:t>ikb@rmbl.org</a:t>
            </a:r>
            <a:endParaRPr lang="en-US" dirty="0"/>
          </a:p>
          <a:p>
            <a:pPr algn="ctr"/>
            <a:r>
              <a:rPr lang="en-US" dirty="0"/>
              <a:t>Twitter, </a:t>
            </a:r>
            <a:r>
              <a:rPr lang="en-US" dirty="0" err="1"/>
              <a:t>Github</a:t>
            </a:r>
            <a:r>
              <a:rPr lang="en-US" dirty="0"/>
              <a:t>: @</a:t>
            </a:r>
            <a:r>
              <a:rPr lang="en-US" dirty="0" err="1"/>
              <a:t>ibreckhe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76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F366-FFD1-7E4E-9B7F-A9455C76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057F5D-34E6-1C44-966E-53A41F55D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03028" cy="383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Asner, G. P.,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Brodrick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P. G., Anderson, C. B., Vaughn, N., Knapp, D. E., &amp; Martin, R. E. (2016). Progressive forest canopy water loss during the 2012–2015 California drought.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National Academy of Sciences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113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(2), E249-E255.</a:t>
            </a:r>
          </a:p>
          <a:p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Sofaer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H. R.,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Jarnevich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C. S., Pearse, I. S., Smyth, R. L., Auer, S., Cook, G. L., ... &amp; Hamilton, H. (2019). Development and delivery of species distribution models to inform decision-making.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BioScience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69(7), 544-557.</a:t>
            </a:r>
          </a:p>
          <a:p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Hengl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T., Mendes de Jesus, J.,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Heuvelink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G. B.,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Ruiperez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Gonzalez, M.,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Kilibarda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Blagotić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A., ... &amp;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Kempen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B. (2017). SoilGrids250m: Global gridded soil information based on machine learning.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PLoS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one, 12(2), e0169748.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Chen, Y., Wu, Y., &amp; Shen, T. J. (2018). Evaluation of the estimate bias magnitude of the Rao’s quadratic diversity index.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PeerJ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6, e5211.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Morales, G., Sheppard, J. W., Scherrer, B., &amp; Shaw, J. A. (2020). Reduced-cost hyperspectral convolutional neural networks. Journal of Applied Remote Sensing, 14(3), 036519.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Clark, J. S., Andrus, R.,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Aubry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-Kientz, M., Bergeron, Y.,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Bogdziewicz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M., Bragg, D. C., ... &amp;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Zlotin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 (2021). Continent-wide tree fecundity driven by indirect climate effects. Nature communications, 12(1), 1-11.</a:t>
            </a:r>
          </a:p>
        </p:txBody>
      </p:sp>
    </p:spTree>
    <p:extLst>
      <p:ext uri="{BB962C8B-B14F-4D97-AF65-F5344CB8AC3E}">
        <p14:creationId xmlns:p14="http://schemas.microsoft.com/office/powerpoint/2010/main" val="312741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5213-B364-3547-991D-7DC707A0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" y="365126"/>
            <a:ext cx="8661654" cy="685461"/>
          </a:xfrm>
        </p:spPr>
        <p:txBody>
          <a:bodyPr>
            <a:normAutofit/>
          </a:bodyPr>
          <a:lstStyle/>
          <a:p>
            <a:r>
              <a:rPr lang="en-US" sz="3200" dirty="0"/>
              <a:t>Why? Scaling up</a:t>
            </a:r>
          </a:p>
        </p:txBody>
      </p:sp>
      <p:pic>
        <p:nvPicPr>
          <p:cNvPr id="4" name="Picture 1" descr="page2image27234368">
            <a:extLst>
              <a:ext uri="{FF2B5EF4-FFF2-40B4-BE49-F238E27FC236}">
                <a16:creationId xmlns:a16="http://schemas.microsoft.com/office/drawing/2014/main" id="{E5AF10D1-8000-814B-901F-EDE350F4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6324" y="1690689"/>
            <a:ext cx="2341635" cy="397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age2image27239152">
            <a:extLst>
              <a:ext uri="{FF2B5EF4-FFF2-40B4-BE49-F238E27FC236}">
                <a16:creationId xmlns:a16="http://schemas.microsoft.com/office/drawing/2014/main" id="{DBCE0E94-7E2A-264C-8CD7-2301B77A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6249" y="1985699"/>
            <a:ext cx="3311639" cy="367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7C1AE9-18A8-A949-90BA-943D51C7E7D4}"/>
              </a:ext>
            </a:extLst>
          </p:cNvPr>
          <p:cNvSpPr txBox="1"/>
          <p:nvPr/>
        </p:nvSpPr>
        <p:spPr>
          <a:xfrm>
            <a:off x="6425592" y="6463268"/>
            <a:ext cx="176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Figures: Asner et al. 2016</a:t>
            </a:r>
          </a:p>
        </p:txBody>
      </p:sp>
    </p:spTree>
    <p:extLst>
      <p:ext uri="{BB962C8B-B14F-4D97-AF65-F5344CB8AC3E}">
        <p14:creationId xmlns:p14="http://schemas.microsoft.com/office/powerpoint/2010/main" val="105451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F80B-0AED-CF44-8B95-5E8821CC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5461"/>
          </a:xfrm>
        </p:spPr>
        <p:txBody>
          <a:bodyPr>
            <a:normAutofit/>
          </a:bodyPr>
          <a:lstStyle/>
          <a:p>
            <a:r>
              <a:rPr lang="en-US" sz="3200" dirty="0"/>
              <a:t>Why? Filling in missing covariates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788A4-26F0-5442-93C2-FB2ABBCC59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690689"/>
            <a:ext cx="8640959" cy="4608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1EECE-BD2E-3344-BEB4-50145D1B9489}"/>
              </a:ext>
            </a:extLst>
          </p:cNvPr>
          <p:cNvSpPr txBox="1"/>
          <p:nvPr/>
        </p:nvSpPr>
        <p:spPr>
          <a:xfrm>
            <a:off x="7672273" y="6492874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Figure: USA NPN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3D55F6-EA9B-FE48-9A93-10A98F4C6D26}"/>
              </a:ext>
            </a:extLst>
          </p:cNvPr>
          <p:cNvSpPr/>
          <p:nvPr/>
        </p:nvSpPr>
        <p:spPr>
          <a:xfrm>
            <a:off x="3009089" y="3839183"/>
            <a:ext cx="103762" cy="1037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2F37-FD18-4E46-9BFF-97A033A5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2491"/>
          </a:xfrm>
        </p:spPr>
        <p:txBody>
          <a:bodyPr>
            <a:normAutofit/>
          </a:bodyPr>
          <a:lstStyle/>
          <a:p>
            <a:r>
              <a:rPr lang="en-US" sz="3200" dirty="0"/>
              <a:t>Why? Guiding field work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4CC90E-1AEF-3245-843E-3712E5832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2026523"/>
            <a:ext cx="3963933" cy="350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F1CA8-3293-304E-86BC-F3BF2D977246}"/>
              </a:ext>
            </a:extLst>
          </p:cNvPr>
          <p:cNvSpPr txBox="1"/>
          <p:nvPr/>
        </p:nvSpPr>
        <p:spPr>
          <a:xfrm>
            <a:off x="5869023" y="8802721"/>
            <a:ext cx="1077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</a:t>
            </a:r>
            <a:r>
              <a:rPr lang="en-US" dirty="0" err="1"/>
              <a:t>Sofaer</a:t>
            </a:r>
            <a:r>
              <a:rPr lang="en-US" dirty="0"/>
              <a:t> et al. 2019</a:t>
            </a:r>
          </a:p>
        </p:txBody>
      </p:sp>
      <p:pic>
        <p:nvPicPr>
          <p:cNvPr id="1028" name="Picture 4" descr="How to beat the 'cheat' - Range Management">
            <a:extLst>
              <a:ext uri="{FF2B5EF4-FFF2-40B4-BE49-F238E27FC236}">
                <a16:creationId xmlns:a16="http://schemas.microsoft.com/office/drawing/2014/main" id="{37875031-2870-DC46-84D9-FC499B5FC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8650" y="1899272"/>
            <a:ext cx="3424543" cy="363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E7B15-CA54-2E46-912B-998EC9A64D10}"/>
              </a:ext>
            </a:extLst>
          </p:cNvPr>
          <p:cNvSpPr txBox="1"/>
          <p:nvPr/>
        </p:nvSpPr>
        <p:spPr>
          <a:xfrm>
            <a:off x="6796391" y="6446197"/>
            <a:ext cx="2125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Images: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Sofaer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al. 2019, CSU</a:t>
            </a:r>
          </a:p>
        </p:txBody>
      </p:sp>
    </p:spTree>
    <p:extLst>
      <p:ext uri="{BB962C8B-B14F-4D97-AF65-F5344CB8AC3E}">
        <p14:creationId xmlns:p14="http://schemas.microsoft.com/office/powerpoint/2010/main" val="410822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2F37-FD18-4E46-9BFF-97A033A5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5" y="263526"/>
            <a:ext cx="8286750" cy="1325563"/>
          </a:xfrm>
        </p:spPr>
        <p:txBody>
          <a:bodyPr/>
          <a:lstStyle/>
          <a:p>
            <a:r>
              <a:rPr lang="en-US" dirty="0"/>
              <a:t>Why? Pattern-process relationships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771AA50-DBB0-DB4E-A7AF-9A956606A5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750" y="2863850"/>
            <a:ext cx="3054350" cy="1717213"/>
          </a:xfrm>
          <a:prstGeom prst="rect">
            <a:avLst/>
          </a:prstGeom>
        </p:spPr>
      </p:pic>
      <p:pic>
        <p:nvPicPr>
          <p:cNvPr id="1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38031-65D1-C345-86AE-DE5183629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147" y="2148900"/>
            <a:ext cx="5248103" cy="3578564"/>
          </a:xfrm>
        </p:spPr>
      </p:pic>
    </p:spTree>
    <p:extLst>
      <p:ext uri="{BB962C8B-B14F-4D97-AF65-F5344CB8AC3E}">
        <p14:creationId xmlns:p14="http://schemas.microsoft.com/office/powerpoint/2010/main" val="324717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955798" y="1475358"/>
            <a:ext cx="496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should you use your field data to make maps?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084741"/>
            <a:ext cx="555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spatial prediction a unique challenge?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2955797" y="2685732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core concepts do I need to know to succeed?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2913049" y="3347683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basic workflow for spatial prediction?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7" y="5005443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vegetation deciduousness from imagery and LiDAR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D648F-050D-8745-A367-192DC9C75F6B}"/>
              </a:ext>
            </a:extLst>
          </p:cNvPr>
          <p:cNvSpPr txBox="1"/>
          <p:nvPr/>
        </p:nvSpPr>
        <p:spPr>
          <a:xfrm>
            <a:off x="2936799" y="398472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some common missteps?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7D5BA-1C77-3E4E-B537-0B8E2C342049}"/>
              </a:ext>
            </a:extLst>
          </p:cNvPr>
          <p:cNvSpPr/>
          <p:nvPr/>
        </p:nvSpPr>
        <p:spPr>
          <a:xfrm>
            <a:off x="2913050" y="2091453"/>
            <a:ext cx="5002952" cy="43518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8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ss, ground, outdoor, mammal&#10;&#10;Description automatically generated">
            <a:extLst>
              <a:ext uri="{FF2B5EF4-FFF2-40B4-BE49-F238E27FC236}">
                <a16:creationId xmlns:a16="http://schemas.microsoft.com/office/drawing/2014/main" id="{E58FD754-7D0B-AF4A-BE28-E4FF31B476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888" y="1738954"/>
            <a:ext cx="6070466" cy="4556560"/>
          </a:xfrm>
          <a:prstGeom prst="rect">
            <a:avLst/>
          </a:prstGeom>
        </p:spPr>
      </p:pic>
      <p:pic>
        <p:nvPicPr>
          <p:cNvPr id="11" name="Picture 10" descr="A picture containing grass, ground, outdoor, mammal&#10;&#10;Description automatically generated">
            <a:extLst>
              <a:ext uri="{FF2B5EF4-FFF2-40B4-BE49-F238E27FC236}">
                <a16:creationId xmlns:a16="http://schemas.microsoft.com/office/drawing/2014/main" id="{D55A9C30-0553-AB4E-A4CF-C8ADA8F177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883" y="1612494"/>
            <a:ext cx="6070466" cy="4556560"/>
          </a:xfrm>
          <a:prstGeom prst="rect">
            <a:avLst/>
          </a:prstGeom>
        </p:spPr>
      </p:pic>
      <p:pic>
        <p:nvPicPr>
          <p:cNvPr id="10" name="Picture 9" descr="A picture containing grass, ground, outdoor, mammal&#10;&#10;Description automatically generated">
            <a:extLst>
              <a:ext uri="{FF2B5EF4-FFF2-40B4-BE49-F238E27FC236}">
                <a16:creationId xmlns:a16="http://schemas.microsoft.com/office/drawing/2014/main" id="{C4CD0284-6315-D845-A878-CFE1A9A54F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153" y="1515219"/>
            <a:ext cx="6070466" cy="4556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3421-4324-CC4A-8E32-F726CA2FB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0857"/>
          </a:xfrm>
        </p:spPr>
        <p:txBody>
          <a:bodyPr>
            <a:normAutofit/>
          </a:bodyPr>
          <a:lstStyle/>
          <a:p>
            <a:r>
              <a:rPr lang="en-US" sz="3200" dirty="0"/>
              <a:t>Challenges: data volume</a:t>
            </a:r>
          </a:p>
        </p:txBody>
      </p:sp>
      <p:pic>
        <p:nvPicPr>
          <p:cNvPr id="7" name="Picture 6" descr="A picture containing grass, ground, outdoor, mammal&#10;&#10;Description automatically generated">
            <a:extLst>
              <a:ext uri="{FF2B5EF4-FFF2-40B4-BE49-F238E27FC236}">
                <a16:creationId xmlns:a16="http://schemas.microsoft.com/office/drawing/2014/main" id="{86F4C548-6D89-234A-8B60-F1F60948AB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663" y="1421184"/>
            <a:ext cx="6070466" cy="4556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976A6B-511D-E54B-9EFD-89C025E85430}"/>
              </a:ext>
            </a:extLst>
          </p:cNvPr>
          <p:cNvSpPr txBox="1"/>
          <p:nvPr/>
        </p:nvSpPr>
        <p:spPr>
          <a:xfrm>
            <a:off x="1711663" y="6312829"/>
            <a:ext cx="17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4592 columns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BB38D-DE0B-6D44-BBC1-362465A55CD0}"/>
              </a:ext>
            </a:extLst>
          </p:cNvPr>
          <p:cNvSpPr txBox="1"/>
          <p:nvPr/>
        </p:nvSpPr>
        <p:spPr>
          <a:xfrm rot="16200000">
            <a:off x="725480" y="4965564"/>
            <a:ext cx="1394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3448 rows 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0EDAA-F35C-A042-985C-87FD36DF24F8}"/>
              </a:ext>
            </a:extLst>
          </p:cNvPr>
          <p:cNvSpPr txBox="1"/>
          <p:nvPr/>
        </p:nvSpPr>
        <p:spPr>
          <a:xfrm>
            <a:off x="7095112" y="630634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3 bands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7BA75-94DA-9D44-BEAD-E3CB73AD0E9E}"/>
              </a:ext>
            </a:extLst>
          </p:cNvPr>
          <p:cNvSpPr txBox="1"/>
          <p:nvPr/>
        </p:nvSpPr>
        <p:spPr>
          <a:xfrm>
            <a:off x="4041699" y="1043349"/>
            <a:ext cx="18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~47 million values</a:t>
            </a:r>
          </a:p>
        </p:txBody>
      </p:sp>
    </p:spTree>
    <p:extLst>
      <p:ext uri="{BB962C8B-B14F-4D97-AF65-F5344CB8AC3E}">
        <p14:creationId xmlns:p14="http://schemas.microsoft.com/office/powerpoint/2010/main" val="325920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15276</TotalTime>
  <Words>1264</Words>
  <Application>Microsoft Macintosh PowerPoint</Application>
  <PresentationFormat>On-screen Show (4:3)</PresentationFormat>
  <Paragraphs>282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Comic Sans MS</vt:lpstr>
      <vt:lpstr>Office Theme</vt:lpstr>
      <vt:lpstr>PowerPoint Presentation</vt:lpstr>
      <vt:lpstr>Webinar  Schedule</vt:lpstr>
      <vt:lpstr>Outline</vt:lpstr>
      <vt:lpstr>Why? Scaling up</vt:lpstr>
      <vt:lpstr>Why? Filling in missing covariates</vt:lpstr>
      <vt:lpstr>Why? Guiding field work</vt:lpstr>
      <vt:lpstr>Why? Pattern-process relationships</vt:lpstr>
      <vt:lpstr>Outline</vt:lpstr>
      <vt:lpstr>Challenges: data volume</vt:lpstr>
      <vt:lpstr>Challenges: interpolation and extrapolation</vt:lpstr>
      <vt:lpstr>Challenges: dealing with uncertainty</vt:lpstr>
      <vt:lpstr>Outline</vt:lpstr>
      <vt:lpstr>Core concept: inference vs prediction</vt:lpstr>
      <vt:lpstr>Core concept: features (predictors or covariates)</vt:lpstr>
      <vt:lpstr>Core concept: loss function</vt:lpstr>
      <vt:lpstr>Core concept: fitting and overfitting</vt:lpstr>
      <vt:lpstr>Core concept: precision and bias</vt:lpstr>
      <vt:lpstr>Core concepts summary</vt:lpstr>
      <vt:lpstr>Outline</vt:lpstr>
      <vt:lpstr>General spatial prediction workflow</vt:lpstr>
      <vt:lpstr>Approaches to explore</vt:lpstr>
      <vt:lpstr>Approaches to explore</vt:lpstr>
      <vt:lpstr>On the rise</vt:lpstr>
      <vt:lpstr>Outline</vt:lpstr>
      <vt:lpstr>Mis-step: inadequate training data</vt:lpstr>
      <vt:lpstr>Mis-step: ignoring non-stationarity</vt:lpstr>
      <vt:lpstr>Miss-step: scope and scale mismatch</vt:lpstr>
      <vt:lpstr>Outline</vt:lpstr>
      <vt:lpstr>Case Study: mapping deciduousness</vt:lpstr>
      <vt:lpstr>Case Study: mapping deciduousness</vt:lpstr>
      <vt:lpstr>Case Study: mapping deciduousness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Breckheimer</dc:creator>
  <cp:lastModifiedBy>Ian Breckheimer</cp:lastModifiedBy>
  <cp:revision>168</cp:revision>
  <dcterms:created xsi:type="dcterms:W3CDTF">2020-09-21T19:33:18Z</dcterms:created>
  <dcterms:modified xsi:type="dcterms:W3CDTF">2021-03-30T23:27:23Z</dcterms:modified>
</cp:coreProperties>
</file>